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9" r:id="rId6"/>
    <p:sldId id="260" r:id="rId7"/>
    <p:sldId id="257" r:id="rId8"/>
    <p:sldId id="264" r:id="rId9"/>
    <p:sldId id="265" r:id="rId10"/>
    <p:sldId id="266" r:id="rId11"/>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802179-DE10-4C6A-A100-22CDB60F5587}" v="34" dt="2023-06-21T13:55:31.1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923" autoAdjust="0"/>
    <p:restoredTop sz="94660"/>
  </p:normalViewPr>
  <p:slideViewPr>
    <p:cSldViewPr snapToGrid="0">
      <p:cViewPr varScale="1">
        <p:scale>
          <a:sx n="59" d="100"/>
          <a:sy n="59" d="100"/>
        </p:scale>
        <p:origin x="2256"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BB87E0A-DC1A-434B-9A53-F3CDE4B1BB26}" type="datetimeFigureOut">
              <a:rPr lang="en-GB" smtClean="0"/>
              <a:t>20/06/2024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0F8458-44DD-4FA5-A93C-C080998D481A}" type="slidenum">
              <a:rPr lang="en-GB" smtClean="0"/>
              <a:t>‹#›</a:t>
            </a:fld>
            <a:endParaRPr lang="en-GB"/>
          </a:p>
        </p:txBody>
      </p:sp>
    </p:spTree>
    <p:extLst>
      <p:ext uri="{BB962C8B-B14F-4D97-AF65-F5344CB8AC3E}">
        <p14:creationId xmlns:p14="http://schemas.microsoft.com/office/powerpoint/2010/main" val="2274495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B87E0A-DC1A-434B-9A53-F3CDE4B1BB26}" type="datetimeFigureOut">
              <a:rPr lang="en-GB" smtClean="0"/>
              <a:t>20/06/2024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0F8458-44DD-4FA5-A93C-C080998D481A}" type="slidenum">
              <a:rPr lang="en-GB" smtClean="0"/>
              <a:t>‹#›</a:t>
            </a:fld>
            <a:endParaRPr lang="en-GB"/>
          </a:p>
        </p:txBody>
      </p:sp>
    </p:spTree>
    <p:extLst>
      <p:ext uri="{BB962C8B-B14F-4D97-AF65-F5344CB8AC3E}">
        <p14:creationId xmlns:p14="http://schemas.microsoft.com/office/powerpoint/2010/main" val="2180328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B87E0A-DC1A-434B-9A53-F3CDE4B1BB26}" type="datetimeFigureOut">
              <a:rPr lang="en-GB" smtClean="0"/>
              <a:t>20/06/2024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0F8458-44DD-4FA5-A93C-C080998D481A}" type="slidenum">
              <a:rPr lang="en-GB" smtClean="0"/>
              <a:t>‹#›</a:t>
            </a:fld>
            <a:endParaRPr lang="en-GB"/>
          </a:p>
        </p:txBody>
      </p:sp>
    </p:spTree>
    <p:extLst>
      <p:ext uri="{BB962C8B-B14F-4D97-AF65-F5344CB8AC3E}">
        <p14:creationId xmlns:p14="http://schemas.microsoft.com/office/powerpoint/2010/main" val="2680898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B87E0A-DC1A-434B-9A53-F3CDE4B1BB26}" type="datetimeFigureOut">
              <a:rPr lang="en-GB" smtClean="0"/>
              <a:t>20/06/2024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0F8458-44DD-4FA5-A93C-C080998D481A}" type="slidenum">
              <a:rPr lang="en-GB" smtClean="0"/>
              <a:t>‹#›</a:t>
            </a:fld>
            <a:endParaRPr lang="en-GB"/>
          </a:p>
        </p:txBody>
      </p:sp>
    </p:spTree>
    <p:extLst>
      <p:ext uri="{BB962C8B-B14F-4D97-AF65-F5344CB8AC3E}">
        <p14:creationId xmlns:p14="http://schemas.microsoft.com/office/powerpoint/2010/main" val="994794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BB87E0A-DC1A-434B-9A53-F3CDE4B1BB26}" type="datetimeFigureOut">
              <a:rPr lang="en-GB" smtClean="0"/>
              <a:t>20/06/2024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0F8458-44DD-4FA5-A93C-C080998D481A}" type="slidenum">
              <a:rPr lang="en-GB" smtClean="0"/>
              <a:t>‹#›</a:t>
            </a:fld>
            <a:endParaRPr lang="en-GB"/>
          </a:p>
        </p:txBody>
      </p:sp>
    </p:spTree>
    <p:extLst>
      <p:ext uri="{BB962C8B-B14F-4D97-AF65-F5344CB8AC3E}">
        <p14:creationId xmlns:p14="http://schemas.microsoft.com/office/powerpoint/2010/main" val="3482571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BB87E0A-DC1A-434B-9A53-F3CDE4B1BB26}" type="datetimeFigureOut">
              <a:rPr lang="en-GB" smtClean="0"/>
              <a:t>20/06/2024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E0F8458-44DD-4FA5-A93C-C080998D481A}" type="slidenum">
              <a:rPr lang="en-GB" smtClean="0"/>
              <a:t>‹#›</a:t>
            </a:fld>
            <a:endParaRPr lang="en-GB"/>
          </a:p>
        </p:txBody>
      </p:sp>
    </p:spTree>
    <p:extLst>
      <p:ext uri="{BB962C8B-B14F-4D97-AF65-F5344CB8AC3E}">
        <p14:creationId xmlns:p14="http://schemas.microsoft.com/office/powerpoint/2010/main" val="4116075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BB87E0A-DC1A-434B-9A53-F3CDE4B1BB26}" type="datetimeFigureOut">
              <a:rPr lang="en-GB" smtClean="0"/>
              <a:t>20/06/2024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E0F8458-44DD-4FA5-A93C-C080998D481A}" type="slidenum">
              <a:rPr lang="en-GB" smtClean="0"/>
              <a:t>‹#›</a:t>
            </a:fld>
            <a:endParaRPr lang="en-GB"/>
          </a:p>
        </p:txBody>
      </p:sp>
    </p:spTree>
    <p:extLst>
      <p:ext uri="{BB962C8B-B14F-4D97-AF65-F5344CB8AC3E}">
        <p14:creationId xmlns:p14="http://schemas.microsoft.com/office/powerpoint/2010/main" val="999013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BB87E0A-DC1A-434B-9A53-F3CDE4B1BB26}" type="datetimeFigureOut">
              <a:rPr lang="en-GB" smtClean="0"/>
              <a:t>20/06/2024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E0F8458-44DD-4FA5-A93C-C080998D481A}" type="slidenum">
              <a:rPr lang="en-GB" smtClean="0"/>
              <a:t>‹#›</a:t>
            </a:fld>
            <a:endParaRPr lang="en-GB"/>
          </a:p>
        </p:txBody>
      </p:sp>
    </p:spTree>
    <p:extLst>
      <p:ext uri="{BB962C8B-B14F-4D97-AF65-F5344CB8AC3E}">
        <p14:creationId xmlns:p14="http://schemas.microsoft.com/office/powerpoint/2010/main" val="1974871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B87E0A-DC1A-434B-9A53-F3CDE4B1BB26}" type="datetimeFigureOut">
              <a:rPr lang="en-GB" smtClean="0"/>
              <a:t>20/06/2024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E0F8458-44DD-4FA5-A93C-C080998D481A}" type="slidenum">
              <a:rPr lang="en-GB" smtClean="0"/>
              <a:t>‹#›</a:t>
            </a:fld>
            <a:endParaRPr lang="en-GB"/>
          </a:p>
        </p:txBody>
      </p:sp>
    </p:spTree>
    <p:extLst>
      <p:ext uri="{BB962C8B-B14F-4D97-AF65-F5344CB8AC3E}">
        <p14:creationId xmlns:p14="http://schemas.microsoft.com/office/powerpoint/2010/main" val="2021962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BB87E0A-DC1A-434B-9A53-F3CDE4B1BB26}" type="datetimeFigureOut">
              <a:rPr lang="en-GB" smtClean="0"/>
              <a:t>20/06/2024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E0F8458-44DD-4FA5-A93C-C080998D481A}" type="slidenum">
              <a:rPr lang="en-GB" smtClean="0"/>
              <a:t>‹#›</a:t>
            </a:fld>
            <a:endParaRPr lang="en-GB"/>
          </a:p>
        </p:txBody>
      </p:sp>
    </p:spTree>
    <p:extLst>
      <p:ext uri="{BB962C8B-B14F-4D97-AF65-F5344CB8AC3E}">
        <p14:creationId xmlns:p14="http://schemas.microsoft.com/office/powerpoint/2010/main" val="3993902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BB87E0A-DC1A-434B-9A53-F3CDE4B1BB26}" type="datetimeFigureOut">
              <a:rPr lang="en-GB" smtClean="0"/>
              <a:t>20/06/2024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E0F8458-44DD-4FA5-A93C-C080998D481A}" type="slidenum">
              <a:rPr lang="en-GB" smtClean="0"/>
              <a:t>‹#›</a:t>
            </a:fld>
            <a:endParaRPr lang="en-GB"/>
          </a:p>
        </p:txBody>
      </p:sp>
    </p:spTree>
    <p:extLst>
      <p:ext uri="{BB962C8B-B14F-4D97-AF65-F5344CB8AC3E}">
        <p14:creationId xmlns:p14="http://schemas.microsoft.com/office/powerpoint/2010/main" val="3388203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2BB87E0A-DC1A-434B-9A53-F3CDE4B1BB26}" type="datetimeFigureOut">
              <a:rPr lang="en-GB" smtClean="0"/>
              <a:t>20/06/2024</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FE0F8458-44DD-4FA5-A93C-C080998D481A}" type="slidenum">
              <a:rPr lang="en-GB" smtClean="0"/>
              <a:t>‹#›</a:t>
            </a:fld>
            <a:endParaRPr lang="en-GB"/>
          </a:p>
        </p:txBody>
      </p:sp>
    </p:spTree>
    <p:extLst>
      <p:ext uri="{BB962C8B-B14F-4D97-AF65-F5344CB8AC3E}">
        <p14:creationId xmlns:p14="http://schemas.microsoft.com/office/powerpoint/2010/main" val="38830521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A73EBF2-A204-4590-B75B-5154363ED128}"/>
              </a:ext>
            </a:extLst>
          </p:cNvPr>
          <p:cNvSpPr txBox="1"/>
          <p:nvPr/>
        </p:nvSpPr>
        <p:spPr>
          <a:xfrm>
            <a:off x="0" y="0"/>
            <a:ext cx="6858000" cy="523220"/>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pPr algn="ctr"/>
            <a:r>
              <a:rPr lang="en-GB" sz="2800" b="1" dirty="0">
                <a:effectLst>
                  <a:outerShdw blurRad="38100" dist="38100" dir="2700000" algn="tl">
                    <a:srgbClr val="000000">
                      <a:alpha val="43137"/>
                    </a:srgbClr>
                  </a:outerShdw>
                </a:effectLst>
              </a:rPr>
              <a:t>Year 12 Philosophy Holiday Homework</a:t>
            </a:r>
          </a:p>
        </p:txBody>
      </p:sp>
      <p:sp>
        <p:nvSpPr>
          <p:cNvPr id="6" name="TextBox 5">
            <a:extLst>
              <a:ext uri="{FF2B5EF4-FFF2-40B4-BE49-F238E27FC236}">
                <a16:creationId xmlns:a16="http://schemas.microsoft.com/office/drawing/2014/main" id="{25FD7E10-11DC-4756-8BC7-0CF812A13B24}"/>
              </a:ext>
            </a:extLst>
          </p:cNvPr>
          <p:cNvSpPr txBox="1"/>
          <p:nvPr/>
        </p:nvSpPr>
        <p:spPr>
          <a:xfrm>
            <a:off x="144555" y="704228"/>
            <a:ext cx="6578973" cy="2031325"/>
          </a:xfrm>
          <a:prstGeom prst="rect">
            <a:avLst/>
          </a:prstGeom>
          <a:noFill/>
        </p:spPr>
        <p:txBody>
          <a:bodyPr wrap="square" lIns="91440" tIns="45720" rIns="91440" bIns="45720" anchor="t">
            <a:spAutoFit/>
          </a:bodyPr>
          <a:lstStyle/>
          <a:p>
            <a:r>
              <a:rPr lang="en-GB" dirty="0"/>
              <a:t>Hello Philosophers! </a:t>
            </a:r>
          </a:p>
          <a:p>
            <a:endParaRPr lang="en-GB" dirty="0"/>
          </a:p>
          <a:p>
            <a:r>
              <a:rPr lang="en-GB" dirty="0"/>
              <a:t>This pack is designed to introduce you to the Philosophy of religion. In this pack you will be looking at reading and content on: </a:t>
            </a:r>
          </a:p>
          <a:p>
            <a:pPr marL="285750" indent="-285750">
              <a:buFont typeface="Wingdings" panose="05000000000000000000" pitchFamily="2" charset="2"/>
              <a:buChar char="q"/>
            </a:pPr>
            <a:r>
              <a:rPr lang="en-GB" dirty="0"/>
              <a:t>Arguments for the existence of God </a:t>
            </a:r>
          </a:p>
          <a:p>
            <a:pPr marL="285750" indent="-285750">
              <a:buFont typeface="Wingdings" panose="05000000000000000000" pitchFamily="2" charset="2"/>
              <a:buChar char="q"/>
            </a:pPr>
            <a:r>
              <a:rPr lang="en-GB" dirty="0"/>
              <a:t>Problem of evil</a:t>
            </a:r>
            <a:br>
              <a:rPr lang="en-GB" dirty="0"/>
            </a:br>
            <a:endParaRPr lang="en-GB" dirty="0"/>
          </a:p>
        </p:txBody>
      </p:sp>
      <p:pic>
        <p:nvPicPr>
          <p:cNvPr id="2" name="Picture 2">
            <a:extLst>
              <a:ext uri="{FF2B5EF4-FFF2-40B4-BE49-F238E27FC236}">
                <a16:creationId xmlns:a16="http://schemas.microsoft.com/office/drawing/2014/main" id="{F2A929C5-9E44-F4E8-FA1B-A0D5A0C9BC9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5879" y="2735553"/>
            <a:ext cx="4546242" cy="68289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3343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6858000" cy="523220"/>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pPr algn="ctr"/>
            <a:r>
              <a:rPr lang="en-GB" sz="2800" b="1" dirty="0">
                <a:effectLst>
                  <a:outerShdw blurRad="38100" dist="38100" dir="2700000" algn="tl">
                    <a:srgbClr val="000000">
                      <a:alpha val="43137"/>
                    </a:srgbClr>
                  </a:outerShdw>
                </a:effectLst>
              </a:rPr>
              <a:t>Year 12 Philosophy Homework</a:t>
            </a:r>
          </a:p>
        </p:txBody>
      </p:sp>
      <p:sp>
        <p:nvSpPr>
          <p:cNvPr id="7" name="TextBox 6"/>
          <p:cNvSpPr txBox="1"/>
          <p:nvPr/>
        </p:nvSpPr>
        <p:spPr>
          <a:xfrm>
            <a:off x="179310" y="705547"/>
            <a:ext cx="6557666" cy="163121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sz="1200" dirty="0"/>
              <a:t>Next year for Philosophy, you will study different arguments for the existence of God. Over this part of the course you will consider different arguments which have attempted to prove the existence of God. The aim of these arguments is to try to prove atheists and theists that God logically (through reason) does truly exist. </a:t>
            </a:r>
          </a:p>
          <a:p>
            <a:endParaRPr lang="en-GB" sz="1200" b="1" dirty="0"/>
          </a:p>
          <a:p>
            <a:pPr marL="285750" indent="-285750">
              <a:buFont typeface="Wingdings" panose="05000000000000000000" pitchFamily="2" charset="2"/>
              <a:buChar char="q"/>
            </a:pPr>
            <a:r>
              <a:rPr lang="en-GB" sz="1200" b="1" dirty="0"/>
              <a:t>The Design Argument </a:t>
            </a:r>
          </a:p>
          <a:p>
            <a:pPr marL="285750" indent="-285750">
              <a:buFont typeface="Wingdings" panose="05000000000000000000" pitchFamily="2" charset="2"/>
              <a:buChar char="q"/>
            </a:pPr>
            <a:r>
              <a:rPr lang="en-GB" sz="1200" b="1" dirty="0"/>
              <a:t>The Ontological Argument </a:t>
            </a:r>
          </a:p>
          <a:p>
            <a:pPr marL="285750" indent="-285750">
              <a:buFont typeface="Wingdings" panose="05000000000000000000" pitchFamily="2" charset="2"/>
              <a:buChar char="q"/>
            </a:pPr>
            <a:r>
              <a:rPr lang="en-GB" sz="1200" b="1" dirty="0"/>
              <a:t>The Cosmological Argument</a:t>
            </a:r>
            <a:endParaRPr lang="en-GB" sz="1600" b="1" dirty="0"/>
          </a:p>
        </p:txBody>
      </p:sp>
      <p:sp>
        <p:nvSpPr>
          <p:cNvPr id="13" name="TextBox 12"/>
          <p:cNvSpPr txBox="1"/>
          <p:nvPr/>
        </p:nvSpPr>
        <p:spPr>
          <a:xfrm>
            <a:off x="179310" y="2677929"/>
            <a:ext cx="3119829" cy="36933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GB" dirty="0"/>
              <a:t>Reading</a:t>
            </a:r>
          </a:p>
        </p:txBody>
      </p:sp>
      <p:sp>
        <p:nvSpPr>
          <p:cNvPr id="15" name="TextBox 14">
            <a:extLst>
              <a:ext uri="{FF2B5EF4-FFF2-40B4-BE49-F238E27FC236}">
                <a16:creationId xmlns:a16="http://schemas.microsoft.com/office/drawing/2014/main" id="{339D7FD1-78F1-4D08-8237-EF60968EBD4B}"/>
              </a:ext>
            </a:extLst>
          </p:cNvPr>
          <p:cNvSpPr txBox="1"/>
          <p:nvPr/>
        </p:nvSpPr>
        <p:spPr>
          <a:xfrm>
            <a:off x="179310" y="3293737"/>
            <a:ext cx="6557666" cy="5632311"/>
          </a:xfrm>
          <a:prstGeom prst="rect">
            <a:avLst/>
          </a:prstGeom>
          <a:noFill/>
          <a:ln>
            <a:solidFill>
              <a:schemeClr val="tx1"/>
            </a:solidFill>
          </a:ln>
        </p:spPr>
        <p:txBody>
          <a:bodyPr wrap="square" lIns="91440" tIns="45720" rIns="91440" bIns="45720" rtlCol="0" anchor="t">
            <a:spAutoFit/>
          </a:bodyPr>
          <a:lstStyle/>
          <a:p>
            <a:r>
              <a:rPr lang="en-GB" sz="1200" b="1" u="sng" dirty="0"/>
              <a:t>The Design Argument</a:t>
            </a:r>
          </a:p>
          <a:p>
            <a:pPr algn="l"/>
            <a:r>
              <a:rPr lang="en-GB" sz="1200" b="0" i="0" dirty="0">
                <a:solidFill>
                  <a:srgbClr val="231F20"/>
                </a:solidFill>
                <a:effectLst/>
                <a:latin typeface="ReithSans"/>
              </a:rPr>
              <a:t>This is an argument for the existence of God.</a:t>
            </a:r>
          </a:p>
          <a:p>
            <a:pPr algn="l"/>
            <a:r>
              <a:rPr lang="en-GB" sz="1200" b="0" i="0" dirty="0">
                <a:solidFill>
                  <a:srgbClr val="231F20"/>
                </a:solidFill>
                <a:effectLst/>
                <a:latin typeface="ReithSans"/>
              </a:rPr>
              <a:t>It points to evidence that suggests our world works well – </a:t>
            </a:r>
            <a:r>
              <a:rPr lang="en-GB" sz="1200" b="0" i="0" dirty="0" err="1">
                <a:solidFill>
                  <a:srgbClr val="231F20"/>
                </a:solidFill>
                <a:effectLst/>
                <a:latin typeface="ReithSans"/>
              </a:rPr>
              <a:t>i.e</a:t>
            </a:r>
            <a:r>
              <a:rPr lang="en-GB" sz="1200" b="0" i="0" dirty="0">
                <a:solidFill>
                  <a:srgbClr val="231F20"/>
                </a:solidFill>
                <a:effectLst/>
                <a:latin typeface="ReithSans"/>
              </a:rPr>
              <a:t> that it was </a:t>
            </a:r>
            <a:r>
              <a:rPr lang="en-GB" sz="1200" b="1" i="0" dirty="0">
                <a:solidFill>
                  <a:srgbClr val="231F20"/>
                </a:solidFill>
                <a:effectLst/>
                <a:latin typeface="ReithSans"/>
              </a:rPr>
              <a:t>designed in a specific way</a:t>
            </a:r>
            <a:r>
              <a:rPr lang="en-GB" sz="1200" b="0" i="0" dirty="0">
                <a:solidFill>
                  <a:srgbClr val="231F20"/>
                </a:solidFill>
                <a:effectLst/>
                <a:latin typeface="ReithSans"/>
              </a:rPr>
              <a:t>. The argument follows that if it was designed like this, then someone or something must have designed it.</a:t>
            </a:r>
          </a:p>
          <a:p>
            <a:pPr algn="l"/>
            <a:r>
              <a:rPr lang="en-GB" sz="1200" b="0" i="0" dirty="0">
                <a:solidFill>
                  <a:srgbClr val="231F20"/>
                </a:solidFill>
                <a:effectLst/>
                <a:latin typeface="ReithSans"/>
              </a:rPr>
              <a:t>There are many examples of how our world is designed in such a way that it works properly. For example:</a:t>
            </a:r>
          </a:p>
          <a:p>
            <a:pPr algn="l"/>
            <a:endParaRPr lang="en-GB" sz="1200" b="0" i="0" dirty="0">
              <a:solidFill>
                <a:srgbClr val="231F20"/>
              </a:solidFill>
              <a:effectLst/>
              <a:latin typeface="ReithSans"/>
            </a:endParaRPr>
          </a:p>
          <a:p>
            <a:pPr algn="l">
              <a:buFont typeface="Arial" panose="020B0604020202020204" pitchFamily="34" charset="0"/>
              <a:buChar char="•"/>
            </a:pPr>
            <a:r>
              <a:rPr lang="en-GB" sz="1200" b="0" i="0" dirty="0">
                <a:solidFill>
                  <a:srgbClr val="231F20"/>
                </a:solidFill>
                <a:effectLst/>
                <a:latin typeface="ReithSans"/>
              </a:rPr>
              <a:t>Trees take in carbon dioxide and give out oxygen.</a:t>
            </a:r>
          </a:p>
          <a:p>
            <a:pPr algn="l">
              <a:buFont typeface="Arial" panose="020B0604020202020204" pitchFamily="34" charset="0"/>
              <a:buChar char="•"/>
            </a:pPr>
            <a:r>
              <a:rPr lang="en-GB" sz="1200" b="0" i="0" dirty="0">
                <a:solidFill>
                  <a:srgbClr val="231F20"/>
                </a:solidFill>
                <a:effectLst/>
                <a:latin typeface="ReithSans"/>
              </a:rPr>
              <a:t>The Earth is uniquely placed in the solar system so that it can support life - not too close to the sun that we burn up, not too far from the sun that we freeze.</a:t>
            </a:r>
          </a:p>
          <a:p>
            <a:pPr algn="l"/>
            <a:r>
              <a:rPr lang="en-GB" sz="1200" b="0" i="0" dirty="0">
                <a:solidFill>
                  <a:srgbClr val="231F20"/>
                </a:solidFill>
                <a:effectLst/>
                <a:latin typeface="ReithSans"/>
              </a:rPr>
              <a:t>The design argument rejects the idea that we were created by random chance or that we exist because of a </a:t>
            </a:r>
            <a:r>
              <a:rPr lang="en-GB" sz="1200" b="1" i="0" dirty="0">
                <a:solidFill>
                  <a:srgbClr val="231F20"/>
                </a:solidFill>
                <a:effectLst/>
                <a:latin typeface="ReithSans"/>
              </a:rPr>
              <a:t>Big Bang</a:t>
            </a:r>
            <a:r>
              <a:rPr lang="en-GB" sz="1200" b="0" i="0" dirty="0">
                <a:solidFill>
                  <a:srgbClr val="231F20"/>
                </a:solidFill>
                <a:effectLst/>
                <a:latin typeface="ReithSans"/>
              </a:rPr>
              <a:t> (the scientific theory that the universe began with a huge explosion about 13.7 billion years ago).</a:t>
            </a:r>
          </a:p>
          <a:p>
            <a:endParaRPr lang="en-GB" sz="1200" dirty="0"/>
          </a:p>
          <a:p>
            <a:pPr algn="l"/>
            <a:r>
              <a:rPr lang="en-GB" sz="1200" b="1" i="0" dirty="0">
                <a:solidFill>
                  <a:srgbClr val="231F20"/>
                </a:solidFill>
                <a:effectLst/>
                <a:latin typeface="ReithSans"/>
              </a:rPr>
              <a:t>William Paley </a:t>
            </a:r>
            <a:r>
              <a:rPr lang="en-GB" sz="1200" b="0" i="0" dirty="0">
                <a:solidFill>
                  <a:srgbClr val="231F20"/>
                </a:solidFill>
                <a:effectLst/>
                <a:latin typeface="ReithSans"/>
              </a:rPr>
              <a:t>(1743-1805) compared the design of the universe to finding a watch. He argued that if you were walking on a moor (grassland area) and found a watch lying on the grass and saw how complicated it was you would have to assume someone made it.</a:t>
            </a:r>
          </a:p>
          <a:p>
            <a:pPr algn="l"/>
            <a:endParaRPr lang="en-GB" sz="1200" b="0" i="0" dirty="0">
              <a:solidFill>
                <a:srgbClr val="231F20"/>
              </a:solidFill>
              <a:effectLst/>
              <a:latin typeface="ReithSans"/>
            </a:endParaRPr>
          </a:p>
          <a:p>
            <a:pPr algn="l"/>
            <a:r>
              <a:rPr lang="en-GB" sz="1200" b="0" i="0" dirty="0">
                <a:solidFill>
                  <a:srgbClr val="231F20"/>
                </a:solidFill>
                <a:effectLst/>
                <a:latin typeface="ReithSans"/>
              </a:rPr>
              <a:t>By looking at the watch you would see that all the coils, springs and movements all work together so that the watch is able to keep time.</a:t>
            </a:r>
          </a:p>
          <a:p>
            <a:pPr algn="l"/>
            <a:endParaRPr lang="en-GB" sz="1200" b="0" i="0" dirty="0">
              <a:solidFill>
                <a:srgbClr val="231F20"/>
              </a:solidFill>
              <a:effectLst/>
              <a:latin typeface="ReithSans"/>
            </a:endParaRPr>
          </a:p>
          <a:p>
            <a:pPr algn="l"/>
            <a:r>
              <a:rPr lang="en-GB" sz="1200" b="0" i="0" dirty="0">
                <a:solidFill>
                  <a:srgbClr val="231F20"/>
                </a:solidFill>
                <a:effectLst/>
                <a:latin typeface="ReithSans"/>
              </a:rPr>
              <a:t>Anyone who found this watch, having never seen a watch before, would have to conclude that </a:t>
            </a:r>
            <a:r>
              <a:rPr lang="en-GB" sz="1200" b="1" i="0" dirty="0">
                <a:solidFill>
                  <a:srgbClr val="231F20"/>
                </a:solidFill>
                <a:effectLst/>
                <a:latin typeface="ReithSans"/>
              </a:rPr>
              <a:t>someone designed it</a:t>
            </a:r>
            <a:r>
              <a:rPr lang="en-GB" sz="1200" b="0" i="0" dirty="0">
                <a:solidFill>
                  <a:srgbClr val="231F20"/>
                </a:solidFill>
                <a:effectLst/>
                <a:latin typeface="ReithSans"/>
              </a:rPr>
              <a:t> for it to fulfil its purpose of keeping time.</a:t>
            </a:r>
          </a:p>
          <a:p>
            <a:pPr algn="l"/>
            <a:endParaRPr lang="en-GB" sz="1200" b="0" i="0" dirty="0">
              <a:solidFill>
                <a:srgbClr val="231F20"/>
              </a:solidFill>
              <a:effectLst/>
              <a:latin typeface="ReithSans"/>
            </a:endParaRPr>
          </a:p>
          <a:p>
            <a:pPr algn="l"/>
            <a:r>
              <a:rPr lang="en-GB" sz="1200" b="0" i="0" dirty="0">
                <a:solidFill>
                  <a:srgbClr val="231F20"/>
                </a:solidFill>
                <a:effectLst/>
                <a:latin typeface="ReithSans"/>
              </a:rPr>
              <a:t>Paley compared this to the design of the world. He argued that just as someone who found the watch would conclude that it was made by someone because of its design, someone who looks at the universe must conclude that there is a designer because of how the universe has been designed.</a:t>
            </a:r>
          </a:p>
          <a:p>
            <a:endParaRPr lang="en-GB" sz="1200" dirty="0"/>
          </a:p>
          <a:p>
            <a:endParaRPr lang="en-GB" sz="1200" dirty="0"/>
          </a:p>
        </p:txBody>
      </p:sp>
    </p:spTree>
    <p:extLst>
      <p:ext uri="{BB962C8B-B14F-4D97-AF65-F5344CB8AC3E}">
        <p14:creationId xmlns:p14="http://schemas.microsoft.com/office/powerpoint/2010/main" val="2223353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6858000" cy="523220"/>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pPr algn="ctr"/>
            <a:r>
              <a:rPr lang="en-GB" sz="2800" b="1" dirty="0">
                <a:effectLst>
                  <a:outerShdw blurRad="38100" dist="38100" dir="2700000" algn="tl">
                    <a:srgbClr val="000000">
                      <a:alpha val="43137"/>
                    </a:srgbClr>
                  </a:outerShdw>
                </a:effectLst>
              </a:rPr>
              <a:t>Year 12 Holiday Homework</a:t>
            </a:r>
          </a:p>
        </p:txBody>
      </p:sp>
      <p:sp>
        <p:nvSpPr>
          <p:cNvPr id="15" name="TextBox 14">
            <a:extLst>
              <a:ext uri="{FF2B5EF4-FFF2-40B4-BE49-F238E27FC236}">
                <a16:creationId xmlns:a16="http://schemas.microsoft.com/office/drawing/2014/main" id="{339D7FD1-78F1-4D08-8237-EF60968EBD4B}"/>
              </a:ext>
            </a:extLst>
          </p:cNvPr>
          <p:cNvSpPr txBox="1"/>
          <p:nvPr/>
        </p:nvSpPr>
        <p:spPr>
          <a:xfrm>
            <a:off x="150167" y="607265"/>
            <a:ext cx="6557666" cy="3231654"/>
          </a:xfrm>
          <a:prstGeom prst="rect">
            <a:avLst/>
          </a:prstGeom>
          <a:noFill/>
          <a:ln>
            <a:solidFill>
              <a:schemeClr val="tx1"/>
            </a:solidFill>
          </a:ln>
        </p:spPr>
        <p:txBody>
          <a:bodyPr wrap="square" lIns="91440" tIns="45720" rIns="91440" bIns="45720" rtlCol="0" anchor="t">
            <a:spAutoFit/>
          </a:bodyPr>
          <a:lstStyle/>
          <a:p>
            <a:r>
              <a:rPr lang="en-GB" sz="1200" b="1" u="sng" dirty="0"/>
              <a:t>Strengths and weaknesses of the Design Argument</a:t>
            </a:r>
          </a:p>
          <a:p>
            <a:endParaRPr lang="en-GB" sz="1200" dirty="0"/>
          </a:p>
          <a:p>
            <a:pPr algn="l"/>
            <a:r>
              <a:rPr lang="en-GB" sz="1200" b="1" i="0" dirty="0">
                <a:solidFill>
                  <a:srgbClr val="231F20"/>
                </a:solidFill>
                <a:effectLst/>
                <a:latin typeface="ReithSans"/>
              </a:rPr>
              <a:t>Strengths of the design argument</a:t>
            </a:r>
            <a:endParaRPr lang="en-GB" sz="1200" b="0" i="0" dirty="0">
              <a:solidFill>
                <a:srgbClr val="231F20"/>
              </a:solidFill>
              <a:effectLst/>
              <a:latin typeface="ReithSans"/>
            </a:endParaRPr>
          </a:p>
          <a:p>
            <a:pPr algn="l">
              <a:buFont typeface="Arial" panose="020B0604020202020204" pitchFamily="34" charset="0"/>
              <a:buChar char="•"/>
            </a:pPr>
            <a:r>
              <a:rPr lang="en-GB" sz="1200" b="0" i="0" dirty="0">
                <a:solidFill>
                  <a:srgbClr val="231F20"/>
                </a:solidFill>
                <a:effectLst/>
                <a:latin typeface="ReithSans"/>
              </a:rPr>
              <a:t>The argument only comes up with probabilities. Therefore, it can continue to develop as new discoveries in science come along.</a:t>
            </a:r>
          </a:p>
          <a:p>
            <a:pPr algn="l">
              <a:buFont typeface="Arial" panose="020B0604020202020204" pitchFamily="34" charset="0"/>
              <a:buChar char="•"/>
            </a:pPr>
            <a:r>
              <a:rPr lang="en-GB" sz="1200" b="0" i="0" dirty="0">
                <a:solidFill>
                  <a:srgbClr val="231F20"/>
                </a:solidFill>
                <a:effectLst/>
                <a:latin typeface="ReithSans"/>
              </a:rPr>
              <a:t>The argument fits well with the biblical stories of creation, whether these are understood literally or symbolically.</a:t>
            </a:r>
          </a:p>
          <a:p>
            <a:pPr algn="l">
              <a:buFont typeface="Arial" panose="020B0604020202020204" pitchFamily="34" charset="0"/>
              <a:buChar char="•"/>
            </a:pPr>
            <a:r>
              <a:rPr lang="en-GB" sz="1200" b="0" i="0" dirty="0">
                <a:solidFill>
                  <a:srgbClr val="231F20"/>
                </a:solidFill>
                <a:effectLst/>
                <a:latin typeface="ReithSans"/>
              </a:rPr>
              <a:t>Some developments of the argument - </a:t>
            </a:r>
            <a:r>
              <a:rPr lang="en-GB" sz="1200" b="0" i="0" dirty="0" err="1">
                <a:solidFill>
                  <a:srgbClr val="231F20"/>
                </a:solidFill>
                <a:effectLst/>
                <a:latin typeface="ReithSans"/>
              </a:rPr>
              <a:t>eg</a:t>
            </a:r>
            <a:r>
              <a:rPr lang="en-GB" sz="1200" b="0" i="0" dirty="0">
                <a:solidFill>
                  <a:srgbClr val="231F20"/>
                </a:solidFill>
                <a:effectLst/>
                <a:latin typeface="ReithSans"/>
              </a:rPr>
              <a:t> the </a:t>
            </a:r>
            <a:r>
              <a:rPr lang="en-GB" sz="1200" b="1" i="0" dirty="0">
                <a:solidFill>
                  <a:srgbClr val="231F20"/>
                </a:solidFill>
                <a:effectLst/>
                <a:latin typeface="ReithSans"/>
              </a:rPr>
              <a:t>anthropic principle</a:t>
            </a:r>
            <a:r>
              <a:rPr lang="en-GB" sz="1200" b="0" i="0" dirty="0">
                <a:solidFill>
                  <a:srgbClr val="231F20"/>
                </a:solidFill>
                <a:effectLst/>
                <a:latin typeface="ReithSans"/>
              </a:rPr>
              <a:t> - provide ways for ideas about </a:t>
            </a:r>
            <a:r>
              <a:rPr lang="en-GB" sz="1200" b="1" i="0" dirty="0">
                <a:solidFill>
                  <a:srgbClr val="231F20"/>
                </a:solidFill>
                <a:effectLst/>
                <a:latin typeface="ReithSans"/>
              </a:rPr>
              <a:t>evolution</a:t>
            </a:r>
            <a:r>
              <a:rPr lang="en-GB" sz="1200" b="0" i="0" dirty="0">
                <a:solidFill>
                  <a:srgbClr val="231F20"/>
                </a:solidFill>
                <a:effectLst/>
                <a:latin typeface="ReithSans"/>
              </a:rPr>
              <a:t> and belief in the existence of God to work together.</a:t>
            </a:r>
          </a:p>
          <a:p>
            <a:pPr algn="l">
              <a:buFont typeface="Arial" panose="020B0604020202020204" pitchFamily="34" charset="0"/>
              <a:buChar char="•"/>
            </a:pPr>
            <a:endParaRPr lang="en-GB" sz="1200" b="0" i="0" dirty="0">
              <a:solidFill>
                <a:srgbClr val="231F20"/>
              </a:solidFill>
              <a:effectLst/>
              <a:latin typeface="ReithSans"/>
            </a:endParaRPr>
          </a:p>
          <a:p>
            <a:pPr algn="l"/>
            <a:r>
              <a:rPr lang="en-GB" sz="1200" b="1" i="0" dirty="0">
                <a:solidFill>
                  <a:srgbClr val="231F20"/>
                </a:solidFill>
                <a:effectLst/>
                <a:latin typeface="ReithSans"/>
              </a:rPr>
              <a:t>Weaknesses of the design argument</a:t>
            </a:r>
            <a:endParaRPr lang="en-GB" sz="1200" b="0" i="0" dirty="0">
              <a:solidFill>
                <a:srgbClr val="231F20"/>
              </a:solidFill>
              <a:effectLst/>
              <a:latin typeface="ReithSans"/>
            </a:endParaRPr>
          </a:p>
          <a:p>
            <a:pPr algn="l">
              <a:buFont typeface="Arial" panose="020B0604020202020204" pitchFamily="34" charset="0"/>
              <a:buChar char="•"/>
            </a:pPr>
            <a:r>
              <a:rPr lang="en-GB" sz="1200" b="0" i="0" dirty="0">
                <a:solidFill>
                  <a:srgbClr val="231F20"/>
                </a:solidFill>
                <a:effectLst/>
                <a:latin typeface="ReithSans"/>
              </a:rPr>
              <a:t>Complexity does not necessarily mean design.</a:t>
            </a:r>
          </a:p>
          <a:p>
            <a:pPr algn="l">
              <a:buFont typeface="Arial" panose="020B0604020202020204" pitchFamily="34" charset="0"/>
              <a:buChar char="•"/>
            </a:pPr>
            <a:r>
              <a:rPr lang="en-GB" sz="1200" b="0" i="0" dirty="0">
                <a:solidFill>
                  <a:srgbClr val="231F20"/>
                </a:solidFill>
                <a:effectLst/>
                <a:latin typeface="ReithSans"/>
              </a:rPr>
              <a:t>Even if we accept that the world was designed, it cannot be assumed that its designer is God. And if it were designed by God, then the existence of evil and suffering in the world would suggest the belief that God is entirely good is false.</a:t>
            </a:r>
          </a:p>
          <a:p>
            <a:pPr algn="l">
              <a:buFont typeface="Arial" panose="020B0604020202020204" pitchFamily="34" charset="0"/>
              <a:buChar char="•"/>
            </a:pPr>
            <a:r>
              <a:rPr lang="en-GB" sz="1200" b="0" i="0" dirty="0">
                <a:solidFill>
                  <a:srgbClr val="231F20"/>
                </a:solidFill>
                <a:effectLst/>
                <a:latin typeface="ReithSans"/>
              </a:rPr>
              <a:t>The theory of evolution, put forward by Charles Darwin, shows a way of understanding how species develop without reference to a designer God.</a:t>
            </a:r>
          </a:p>
        </p:txBody>
      </p:sp>
      <p:sp>
        <p:nvSpPr>
          <p:cNvPr id="17" name="TextBox 16">
            <a:extLst>
              <a:ext uri="{FF2B5EF4-FFF2-40B4-BE49-F238E27FC236}">
                <a16:creationId xmlns:a16="http://schemas.microsoft.com/office/drawing/2014/main" id="{C2F6B6C8-B34D-43C3-9A14-A32F8207D663}"/>
              </a:ext>
            </a:extLst>
          </p:cNvPr>
          <p:cNvSpPr txBox="1"/>
          <p:nvPr/>
        </p:nvSpPr>
        <p:spPr>
          <a:xfrm>
            <a:off x="187947" y="4653197"/>
            <a:ext cx="6557665" cy="83099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sz="1200" dirty="0"/>
              <a:t>Using the internet, research any further information on the design argument. You should use the following resources </a:t>
            </a:r>
          </a:p>
          <a:p>
            <a:pPr marL="285750" indent="-285750">
              <a:buFont typeface="Wingdings" panose="05000000000000000000" pitchFamily="2" charset="2"/>
              <a:buChar char="q"/>
            </a:pPr>
            <a:r>
              <a:rPr lang="en-GB" sz="1200" b="1" dirty="0"/>
              <a:t>Stanford encyclopaedia </a:t>
            </a:r>
          </a:p>
          <a:p>
            <a:pPr marL="285750" indent="-285750">
              <a:buFont typeface="Wingdings" panose="05000000000000000000" pitchFamily="2" charset="2"/>
              <a:buChar char="q"/>
            </a:pPr>
            <a:r>
              <a:rPr lang="en-GB" sz="1200" b="1" dirty="0" err="1"/>
              <a:t>Panpsycast</a:t>
            </a:r>
            <a:r>
              <a:rPr lang="en-GB" sz="1200" b="1" dirty="0"/>
              <a:t> Philosophy podcast</a:t>
            </a:r>
            <a:endParaRPr lang="en-GB" sz="1600" b="1" dirty="0"/>
          </a:p>
        </p:txBody>
      </p:sp>
      <p:sp>
        <p:nvSpPr>
          <p:cNvPr id="18" name="TextBox 17">
            <a:extLst>
              <a:ext uri="{FF2B5EF4-FFF2-40B4-BE49-F238E27FC236}">
                <a16:creationId xmlns:a16="http://schemas.microsoft.com/office/drawing/2014/main" id="{1D33F00C-001D-4B36-BE2B-D1DB00C97485}"/>
              </a:ext>
            </a:extLst>
          </p:cNvPr>
          <p:cNvSpPr txBox="1"/>
          <p:nvPr/>
        </p:nvSpPr>
        <p:spPr>
          <a:xfrm>
            <a:off x="187947" y="4087711"/>
            <a:ext cx="3119829" cy="36933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GB" dirty="0"/>
              <a:t>Task 1 - Research</a:t>
            </a:r>
          </a:p>
        </p:txBody>
      </p:sp>
      <p:sp>
        <p:nvSpPr>
          <p:cNvPr id="23" name="TextBox 22">
            <a:extLst>
              <a:ext uri="{FF2B5EF4-FFF2-40B4-BE49-F238E27FC236}">
                <a16:creationId xmlns:a16="http://schemas.microsoft.com/office/drawing/2014/main" id="{3E0A7CCD-679E-4D60-97DB-1EF011F69DC1}"/>
              </a:ext>
            </a:extLst>
          </p:cNvPr>
          <p:cNvSpPr txBox="1"/>
          <p:nvPr/>
        </p:nvSpPr>
        <p:spPr>
          <a:xfrm>
            <a:off x="142665" y="6241702"/>
            <a:ext cx="6528521" cy="4616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sz="1200" dirty="0"/>
              <a:t>You need to build an understanding of why some people believe that this is a convincing argument to prove the existence of God. </a:t>
            </a:r>
            <a:endParaRPr lang="en-GB" sz="1600" b="1" dirty="0"/>
          </a:p>
        </p:txBody>
      </p:sp>
      <p:sp>
        <p:nvSpPr>
          <p:cNvPr id="24" name="TextBox 23">
            <a:extLst>
              <a:ext uri="{FF2B5EF4-FFF2-40B4-BE49-F238E27FC236}">
                <a16:creationId xmlns:a16="http://schemas.microsoft.com/office/drawing/2014/main" id="{87472FDB-B7CF-49C3-8E07-EC371F59C443}"/>
              </a:ext>
            </a:extLst>
          </p:cNvPr>
          <p:cNvSpPr txBox="1"/>
          <p:nvPr/>
        </p:nvSpPr>
        <p:spPr>
          <a:xfrm>
            <a:off x="144759" y="5697750"/>
            <a:ext cx="3119829" cy="36933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GB" dirty="0"/>
              <a:t>Task 2 – Note taking</a:t>
            </a:r>
          </a:p>
        </p:txBody>
      </p:sp>
      <p:graphicFrame>
        <p:nvGraphicFramePr>
          <p:cNvPr id="25" name="Table 24">
            <a:extLst>
              <a:ext uri="{FF2B5EF4-FFF2-40B4-BE49-F238E27FC236}">
                <a16:creationId xmlns:a16="http://schemas.microsoft.com/office/drawing/2014/main" id="{FFB7992E-99CB-4991-886C-A2BD4CC14BDE}"/>
              </a:ext>
            </a:extLst>
          </p:cNvPr>
          <p:cNvGraphicFramePr>
            <a:graphicFrameLocks noGrp="1"/>
          </p:cNvGraphicFramePr>
          <p:nvPr>
            <p:extLst>
              <p:ext uri="{D42A27DB-BD31-4B8C-83A1-F6EECF244321}">
                <p14:modId xmlns:p14="http://schemas.microsoft.com/office/powerpoint/2010/main" val="2625944925"/>
              </p:ext>
            </p:extLst>
          </p:nvPr>
        </p:nvGraphicFramePr>
        <p:xfrm>
          <a:off x="142664" y="6824590"/>
          <a:ext cx="6528521" cy="2806982"/>
        </p:xfrm>
        <a:graphic>
          <a:graphicData uri="http://schemas.openxmlformats.org/drawingml/2006/table">
            <a:tbl>
              <a:tblPr firstRow="1" bandRow="1">
                <a:tableStyleId>{5940675A-B579-460E-94D1-54222C63F5DA}</a:tableStyleId>
              </a:tblPr>
              <a:tblGrid>
                <a:gridCol w="1244930">
                  <a:extLst>
                    <a:ext uri="{9D8B030D-6E8A-4147-A177-3AD203B41FA5}">
                      <a16:colId xmlns:a16="http://schemas.microsoft.com/office/drawing/2014/main" val="20000"/>
                    </a:ext>
                  </a:extLst>
                </a:gridCol>
                <a:gridCol w="5283591">
                  <a:extLst>
                    <a:ext uri="{9D8B030D-6E8A-4147-A177-3AD203B41FA5}">
                      <a16:colId xmlns:a16="http://schemas.microsoft.com/office/drawing/2014/main" val="20001"/>
                    </a:ext>
                  </a:extLst>
                </a:gridCol>
              </a:tblGrid>
              <a:tr h="1017250">
                <a:tc>
                  <a:txBody>
                    <a:bodyPr/>
                    <a:lstStyle/>
                    <a:p>
                      <a:pPr algn="ctr"/>
                      <a:r>
                        <a:rPr lang="en-GB" sz="1050" b="1" dirty="0">
                          <a:latin typeface="Comic Sans MS" panose="030F0702030302020204" pitchFamily="66" charset="0"/>
                        </a:rPr>
                        <a:t>1) Evidence to support the argument</a:t>
                      </a:r>
                    </a:p>
                  </a:txBody>
                  <a:tcPr anchor="ctr"/>
                </a:tc>
                <a:tc>
                  <a:txBody>
                    <a:bodyPr/>
                    <a:lstStyle/>
                    <a:p>
                      <a:pPr algn="ctr"/>
                      <a:endParaRPr lang="en-GB" sz="1100" i="1" dirty="0">
                        <a:latin typeface="Comic Sans MS" panose="030F0702030302020204" pitchFamily="66" charset="0"/>
                      </a:endParaRPr>
                    </a:p>
                  </a:txBody>
                  <a:tcPr anchor="ctr"/>
                </a:tc>
                <a:extLst>
                  <a:ext uri="{0D108BD9-81ED-4DB2-BD59-A6C34878D82A}">
                    <a16:rowId xmlns:a16="http://schemas.microsoft.com/office/drawing/2014/main" val="10000"/>
                  </a:ext>
                </a:extLst>
              </a:tr>
              <a:tr h="1017250">
                <a:tc>
                  <a:txBody>
                    <a:bodyPr/>
                    <a:lstStyle/>
                    <a:p>
                      <a:pPr algn="ctr"/>
                      <a:r>
                        <a:rPr lang="en-GB" sz="1050" b="1" dirty="0">
                          <a:latin typeface="Comic Sans MS" panose="030F0702030302020204" pitchFamily="66" charset="0"/>
                        </a:rPr>
                        <a:t>2) Comparison of a watch to the universe</a:t>
                      </a:r>
                    </a:p>
                  </a:txBody>
                  <a:tcPr anchor="ctr"/>
                </a:tc>
                <a:tc>
                  <a:txBody>
                    <a:bodyPr/>
                    <a:lstStyle/>
                    <a:p>
                      <a:pPr algn="ctr"/>
                      <a:endParaRPr lang="en-GB" sz="1100" i="1" dirty="0">
                        <a:latin typeface="Comic Sans MS" panose="030F0702030302020204" pitchFamily="66" charset="0"/>
                      </a:endParaRPr>
                    </a:p>
                  </a:txBody>
                  <a:tcPr anchor="ctr"/>
                </a:tc>
                <a:extLst>
                  <a:ext uri="{0D108BD9-81ED-4DB2-BD59-A6C34878D82A}">
                    <a16:rowId xmlns:a16="http://schemas.microsoft.com/office/drawing/2014/main" val="10001"/>
                  </a:ext>
                </a:extLst>
              </a:tr>
              <a:tr h="772482">
                <a:tc>
                  <a:txBody>
                    <a:bodyPr/>
                    <a:lstStyle/>
                    <a:p>
                      <a:pPr algn="ctr"/>
                      <a:r>
                        <a:rPr lang="en-GB" sz="1050" b="1" dirty="0">
                          <a:latin typeface="Comic Sans MS" panose="030F0702030302020204" pitchFamily="66" charset="0"/>
                        </a:rPr>
                        <a:t>3) Support from Christianity </a:t>
                      </a:r>
                    </a:p>
                  </a:txBody>
                  <a:tcPr anchor="ctr"/>
                </a:tc>
                <a:tc>
                  <a:txBody>
                    <a:bodyPr/>
                    <a:lstStyle/>
                    <a:p>
                      <a:pPr algn="ctr"/>
                      <a:endParaRPr lang="en-GB" sz="1100" i="1" dirty="0">
                        <a:latin typeface="Comic Sans MS" panose="030F0702030302020204" pitchFamily="66" charset="0"/>
                      </a:endParaRPr>
                    </a:p>
                  </a:txBody>
                  <a:tcPr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1635495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189248" y="292387"/>
            <a:ext cx="3119829" cy="646331"/>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GB" dirty="0"/>
              <a:t>Task 3 – Reading on the Problem of Evil</a:t>
            </a:r>
          </a:p>
        </p:txBody>
      </p:sp>
      <p:sp>
        <p:nvSpPr>
          <p:cNvPr id="21" name="TextBox 20"/>
          <p:cNvSpPr txBox="1"/>
          <p:nvPr/>
        </p:nvSpPr>
        <p:spPr>
          <a:xfrm>
            <a:off x="189248" y="1274315"/>
            <a:ext cx="2386525" cy="193899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sz="1200" b="1" dirty="0"/>
              <a:t>Logical Problem of evil: </a:t>
            </a:r>
          </a:p>
          <a:p>
            <a:endParaRPr lang="en-GB" sz="1200" dirty="0"/>
          </a:p>
          <a:p>
            <a:r>
              <a:rPr lang="en-GB" sz="1200" dirty="0"/>
              <a:t>How is it possible that God is omnipotent? </a:t>
            </a:r>
          </a:p>
          <a:p>
            <a:r>
              <a:rPr lang="en-GB" sz="1200" dirty="0"/>
              <a:t>How is it possible that God is omnibenevolent? </a:t>
            </a:r>
          </a:p>
          <a:p>
            <a:r>
              <a:rPr lang="en-GB" sz="1200" dirty="0"/>
              <a:t>How is it possible that God is omniscient?</a:t>
            </a:r>
          </a:p>
          <a:p>
            <a:r>
              <a:rPr lang="en-GB" sz="1200" dirty="0"/>
              <a:t> If moral and natural evil exist in the universe?</a:t>
            </a:r>
          </a:p>
        </p:txBody>
      </p:sp>
      <p:sp>
        <p:nvSpPr>
          <p:cNvPr id="23" name="TextBox 22"/>
          <p:cNvSpPr txBox="1"/>
          <p:nvPr/>
        </p:nvSpPr>
        <p:spPr>
          <a:xfrm>
            <a:off x="149818" y="3548904"/>
            <a:ext cx="3513322" cy="92333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GB" b="1" dirty="0"/>
              <a:t>Summarise </a:t>
            </a:r>
            <a:r>
              <a:rPr lang="en-GB" dirty="0"/>
              <a:t>the difference between the logical and evidential problem of evil:</a:t>
            </a:r>
          </a:p>
        </p:txBody>
      </p:sp>
      <p:sp>
        <p:nvSpPr>
          <p:cNvPr id="24" name="TextBox 23"/>
          <p:cNvSpPr txBox="1"/>
          <p:nvPr/>
        </p:nvSpPr>
        <p:spPr>
          <a:xfrm>
            <a:off x="189249" y="4604621"/>
            <a:ext cx="6239656" cy="517064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nSpc>
                <a:spcPct val="200000"/>
              </a:lnSpc>
            </a:pPr>
            <a:r>
              <a:rPr lang="en-GB" sz="1100" dirty="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endParaRPr lang="en-GB" sz="1100" dirty="0"/>
          </a:p>
        </p:txBody>
      </p:sp>
      <p:sp>
        <p:nvSpPr>
          <p:cNvPr id="7" name="TextBox 6">
            <a:extLst>
              <a:ext uri="{FF2B5EF4-FFF2-40B4-BE49-F238E27FC236}">
                <a16:creationId xmlns:a16="http://schemas.microsoft.com/office/drawing/2014/main" id="{9F6256D5-EF3D-FACC-F390-8FC231E7D10B}"/>
              </a:ext>
            </a:extLst>
          </p:cNvPr>
          <p:cNvSpPr txBox="1"/>
          <p:nvPr/>
        </p:nvSpPr>
        <p:spPr>
          <a:xfrm>
            <a:off x="3541691" y="1274315"/>
            <a:ext cx="2792768" cy="2123658"/>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sz="1200" b="1" dirty="0"/>
              <a:t>Evidential Problem of evil: </a:t>
            </a:r>
          </a:p>
          <a:p>
            <a:endParaRPr lang="en-GB" sz="1200" b="1" dirty="0"/>
          </a:p>
          <a:p>
            <a:r>
              <a:rPr lang="en-GB" sz="1200" dirty="0"/>
              <a:t>Due to the pointlessness and sheer amount of evil that exists in the universe it is not possible that God exists. </a:t>
            </a:r>
          </a:p>
          <a:p>
            <a:endParaRPr lang="en-GB" sz="1200" dirty="0"/>
          </a:p>
          <a:p>
            <a:r>
              <a:rPr lang="en-GB" sz="1200" dirty="0"/>
              <a:t>E.g. think of a deer trapped in a burning bush, nobody knows that it is there suffering? It’s death and pain brings nothing to the world? How is it possible that God allows such pointless evil?</a:t>
            </a:r>
          </a:p>
        </p:txBody>
      </p:sp>
    </p:spTree>
    <p:extLst>
      <p:ext uri="{BB962C8B-B14F-4D97-AF65-F5344CB8AC3E}">
        <p14:creationId xmlns:p14="http://schemas.microsoft.com/office/powerpoint/2010/main" val="36696197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6858000" cy="523220"/>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pPr algn="ctr"/>
            <a:r>
              <a:rPr lang="en-GB" sz="2800" b="1" dirty="0">
                <a:effectLst>
                  <a:outerShdw blurRad="38100" dist="38100" dir="2700000" algn="tl">
                    <a:srgbClr val="000000">
                      <a:alpha val="43137"/>
                    </a:srgbClr>
                  </a:outerShdw>
                </a:effectLst>
              </a:rPr>
              <a:t>Year 12 Holiday Homework</a:t>
            </a:r>
          </a:p>
        </p:txBody>
      </p:sp>
      <p:sp>
        <p:nvSpPr>
          <p:cNvPr id="15" name="TextBox 14">
            <a:extLst>
              <a:ext uri="{FF2B5EF4-FFF2-40B4-BE49-F238E27FC236}">
                <a16:creationId xmlns:a16="http://schemas.microsoft.com/office/drawing/2014/main" id="{339D7FD1-78F1-4D08-8237-EF60968EBD4B}"/>
              </a:ext>
            </a:extLst>
          </p:cNvPr>
          <p:cNvSpPr txBox="1"/>
          <p:nvPr/>
        </p:nvSpPr>
        <p:spPr>
          <a:xfrm>
            <a:off x="189248" y="802287"/>
            <a:ext cx="6463134" cy="8771632"/>
          </a:xfrm>
          <a:prstGeom prst="rect">
            <a:avLst/>
          </a:prstGeom>
          <a:noFill/>
          <a:ln>
            <a:solidFill>
              <a:schemeClr val="tx1"/>
            </a:solidFill>
          </a:ln>
        </p:spPr>
        <p:txBody>
          <a:bodyPr wrap="square" lIns="91440" tIns="45720" rIns="91440" bIns="45720" rtlCol="0" anchor="t">
            <a:spAutoFit/>
          </a:bodyPr>
          <a:lstStyle/>
          <a:p>
            <a:r>
              <a:rPr lang="en-GB" sz="1200" b="1" u="sng" dirty="0"/>
              <a:t>Responses to the logical and evidential problem of evil:</a:t>
            </a:r>
          </a:p>
          <a:p>
            <a:endParaRPr lang="en-GB" sz="1200" dirty="0"/>
          </a:p>
          <a:p>
            <a:r>
              <a:rPr lang="en-GB" sz="1200" b="0" i="0" dirty="0">
                <a:solidFill>
                  <a:srgbClr val="231F20"/>
                </a:solidFill>
                <a:effectLst/>
                <a:latin typeface="ReithSans"/>
              </a:rPr>
              <a:t>Soul-making is the theory that evil has to exist so that humans can develop their souls by living and becoming good, moral people. It gives humans a chance to learn from suffering and develop moral virtues.</a:t>
            </a:r>
          </a:p>
          <a:p>
            <a:endParaRPr lang="en-GB" sz="1200" dirty="0">
              <a:solidFill>
                <a:srgbClr val="231F20"/>
              </a:solidFill>
              <a:latin typeface="ReithSans"/>
            </a:endParaRPr>
          </a:p>
          <a:p>
            <a:r>
              <a:rPr lang="en-GB" sz="1200" b="1" dirty="0">
                <a:solidFill>
                  <a:srgbClr val="231F20"/>
                </a:solidFill>
                <a:effectLst/>
              </a:rPr>
              <a:t>Augustine’s soul-deciding theodicy</a:t>
            </a:r>
          </a:p>
          <a:p>
            <a:r>
              <a:rPr lang="en-GB" sz="1200" dirty="0">
                <a:solidFill>
                  <a:srgbClr val="231F20"/>
                </a:solidFill>
                <a:effectLst/>
              </a:rPr>
              <a:t>Augustine believed that all humans were created perfect and that they were given free will. However humans use that free will to turn away from God and choose to sin. God foretold that this fall would happen and therefore sent his son, Jesus Christ, so that humanity may be </a:t>
            </a:r>
            <a:r>
              <a:rPr lang="en-GB" sz="1200" b="1" dirty="0">
                <a:solidFill>
                  <a:srgbClr val="231F20"/>
                </a:solidFill>
                <a:effectLst/>
              </a:rPr>
              <a:t>reconciled</a:t>
            </a:r>
            <a:r>
              <a:rPr lang="en-GB" sz="1200" dirty="0">
                <a:solidFill>
                  <a:srgbClr val="231F20"/>
                </a:solidFill>
                <a:effectLst/>
              </a:rPr>
              <a:t> with God. Augustine’s </a:t>
            </a:r>
            <a:r>
              <a:rPr lang="en-GB" sz="1200" b="1" dirty="0">
                <a:solidFill>
                  <a:srgbClr val="231F20"/>
                </a:solidFill>
                <a:effectLst/>
              </a:rPr>
              <a:t>theodicy</a:t>
            </a:r>
            <a:r>
              <a:rPr lang="en-GB" sz="1200" dirty="0">
                <a:solidFill>
                  <a:srgbClr val="231F20"/>
                </a:solidFill>
                <a:effectLst/>
              </a:rPr>
              <a:t> bases the origin of evil and suffering on humanity and takes that responsibility away from God.</a:t>
            </a:r>
          </a:p>
          <a:p>
            <a:endParaRPr lang="en-GB" sz="1200" dirty="0">
              <a:solidFill>
                <a:srgbClr val="231F20"/>
              </a:solidFill>
              <a:effectLst/>
            </a:endParaRPr>
          </a:p>
          <a:p>
            <a:r>
              <a:rPr lang="en-GB" sz="1200" dirty="0">
                <a:solidFill>
                  <a:srgbClr val="231F20"/>
                </a:solidFill>
                <a:effectLst/>
              </a:rPr>
              <a:t>In his document on faith, hope and love called </a:t>
            </a:r>
            <a:r>
              <a:rPr lang="en-GB" sz="1200" i="1" dirty="0">
                <a:solidFill>
                  <a:srgbClr val="231F20"/>
                </a:solidFill>
                <a:effectLst/>
              </a:rPr>
              <a:t>The Enchiridion</a:t>
            </a:r>
            <a:r>
              <a:rPr lang="en-GB" sz="1200" dirty="0">
                <a:solidFill>
                  <a:srgbClr val="231F20"/>
                </a:solidFill>
                <a:effectLst/>
              </a:rPr>
              <a:t>, Augustine stated that the definition of evil is the ‘privation of good’ (3:11). This means that evil does not exist in the same way that good exists, but rather that evil is the </a:t>
            </a:r>
            <a:r>
              <a:rPr lang="en-GB" sz="1200" b="1" dirty="0">
                <a:solidFill>
                  <a:srgbClr val="231F20"/>
                </a:solidFill>
                <a:effectLst/>
              </a:rPr>
              <a:t>absence of good</a:t>
            </a:r>
            <a:r>
              <a:rPr lang="en-GB" sz="1200" dirty="0">
                <a:solidFill>
                  <a:srgbClr val="231F20"/>
                </a:solidFill>
                <a:effectLst/>
              </a:rPr>
              <a:t>. Evil does not have to exist in order for good to exist. There does not need to be an opposite.</a:t>
            </a:r>
          </a:p>
          <a:p>
            <a:r>
              <a:rPr lang="en-GB" sz="1200" dirty="0">
                <a:solidFill>
                  <a:srgbClr val="231F20"/>
                </a:solidFill>
                <a:effectLst/>
              </a:rPr>
              <a:t>This doctrine allows for God to exist as an </a:t>
            </a:r>
            <a:r>
              <a:rPr lang="en-GB" sz="1200" b="1" dirty="0">
                <a:solidFill>
                  <a:srgbClr val="231F20"/>
                </a:solidFill>
                <a:effectLst/>
              </a:rPr>
              <a:t>omnibenevolent</a:t>
            </a:r>
            <a:r>
              <a:rPr lang="en-GB" sz="1200" dirty="0">
                <a:solidFill>
                  <a:srgbClr val="231F20"/>
                </a:solidFill>
                <a:effectLst/>
              </a:rPr>
              <a:t> being. This is because God is not responsible for creating evil, as evil itself as an entity does not exist.</a:t>
            </a:r>
          </a:p>
          <a:p>
            <a:endParaRPr lang="en-GB" sz="1200" dirty="0">
              <a:solidFill>
                <a:srgbClr val="231F20"/>
              </a:solidFill>
              <a:effectLst/>
            </a:endParaRPr>
          </a:p>
          <a:p>
            <a:r>
              <a:rPr lang="en-GB" sz="1200" b="1" dirty="0">
                <a:solidFill>
                  <a:srgbClr val="231F20"/>
                </a:solidFill>
                <a:effectLst/>
              </a:rPr>
              <a:t>Irenaeus’ soul-making theodicy</a:t>
            </a:r>
          </a:p>
          <a:p>
            <a:r>
              <a:rPr lang="en-GB" sz="1200" dirty="0">
                <a:solidFill>
                  <a:srgbClr val="231F20"/>
                </a:solidFill>
                <a:effectLst/>
              </a:rPr>
              <a:t>Irenaeus stated that God made humans imperfect and is therefore partly responsible for the existence of evil. To make humans perfect would take away their freedom to live in accordance with God’s will. By creating imperfect humans, individuals are given the chance to develop and grow through a soul-making process into "children of God". Irenaeus stated that eventually good will overcome evil and suffering.</a:t>
            </a:r>
          </a:p>
          <a:p>
            <a:endParaRPr lang="en-GB" sz="1200" dirty="0"/>
          </a:p>
          <a:p>
            <a:pPr algn="l"/>
            <a:r>
              <a:rPr lang="en-GB" sz="1200" b="1" i="0" dirty="0">
                <a:solidFill>
                  <a:srgbClr val="231F20"/>
                </a:solidFill>
                <a:effectLst/>
                <a:latin typeface="ReithSans"/>
              </a:rPr>
              <a:t>Hick’s vale of soul-making</a:t>
            </a:r>
          </a:p>
          <a:p>
            <a:pPr algn="l"/>
            <a:r>
              <a:rPr lang="en-GB" sz="1200" b="0" i="0" dirty="0">
                <a:solidFill>
                  <a:srgbClr val="231F20"/>
                </a:solidFill>
                <a:effectLst/>
                <a:latin typeface="ReithSans"/>
              </a:rPr>
              <a:t>Hick's theodicy is based on the same one as Irenaeus. However, Hick further developed the theory, called the ‘vale of soul-making.’ Hick agreed that humans were created as imperfect from the start, so that they could grow and develop into the "likeness" of God. He developed this further by explaining that through hardships and life, humans develop virtues, and these virtues are more meaningful than if they were simply graced to humans by God.</a:t>
            </a:r>
          </a:p>
          <a:p>
            <a:pPr algn="l"/>
            <a:r>
              <a:rPr lang="en-GB" sz="1200" b="0" i="0" dirty="0">
                <a:solidFill>
                  <a:srgbClr val="231F20"/>
                </a:solidFill>
                <a:effectLst/>
                <a:latin typeface="ReithSans"/>
              </a:rPr>
              <a:t>These good, moral traits are best as they come from free will. Unlike Augustine, who claimed that humanity destroyed a perfect world, Hick and Irenaeus say that the perfect world is one to look forward to. Hick also believes that everyone has the chance to achieve eternal life.</a:t>
            </a:r>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p:txBody>
      </p:sp>
      <p:pic>
        <p:nvPicPr>
          <p:cNvPr id="3074" name="Picture 2">
            <a:extLst>
              <a:ext uri="{FF2B5EF4-FFF2-40B4-BE49-F238E27FC236}">
                <a16:creationId xmlns:a16="http://schemas.microsoft.com/office/drawing/2014/main" id="{AB1D278F-88C0-6FF1-B860-9629FEB53E4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710" y="7499357"/>
            <a:ext cx="973697" cy="1814617"/>
          </a:xfrm>
          <a:prstGeom prst="rect">
            <a:avLst/>
          </a:prstGeom>
          <a:noFill/>
          <a:extLst>
            <a:ext uri="{909E8E84-426E-40DD-AFC4-6F175D3DCCD1}">
              <a14:hiddenFill xmlns:a14="http://schemas.microsoft.com/office/drawing/2010/main">
                <a:solidFill>
                  <a:srgbClr val="FFFFFF"/>
                </a:solidFill>
              </a14:hiddenFill>
            </a:ext>
          </a:extLst>
        </p:spPr>
      </p:pic>
      <p:sp>
        <p:nvSpPr>
          <p:cNvPr id="2" name="Arrow: Right 1">
            <a:extLst>
              <a:ext uri="{FF2B5EF4-FFF2-40B4-BE49-F238E27FC236}">
                <a16:creationId xmlns:a16="http://schemas.microsoft.com/office/drawing/2014/main" id="{63C24BED-7430-DBED-588E-FCA921D7BBD4}"/>
              </a:ext>
            </a:extLst>
          </p:cNvPr>
          <p:cNvSpPr/>
          <p:nvPr/>
        </p:nvSpPr>
        <p:spPr>
          <a:xfrm>
            <a:off x="1741868" y="8268015"/>
            <a:ext cx="1687132" cy="6053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a:extLst>
              <a:ext uri="{FF2B5EF4-FFF2-40B4-BE49-F238E27FC236}">
                <a16:creationId xmlns:a16="http://schemas.microsoft.com/office/drawing/2014/main" id="{55D94D00-ADE9-1CD0-4A49-A116B53D2BA0}"/>
              </a:ext>
            </a:extLst>
          </p:cNvPr>
          <p:cNvSpPr txBox="1"/>
          <p:nvPr/>
        </p:nvSpPr>
        <p:spPr>
          <a:xfrm>
            <a:off x="3718461" y="8268015"/>
            <a:ext cx="2386525" cy="4616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sz="1200" b="1" dirty="0"/>
              <a:t>Develop to become as ‘Jesus’ like as possible to be worthy of heaven </a:t>
            </a:r>
            <a:endParaRPr lang="en-GB" sz="1200" dirty="0"/>
          </a:p>
        </p:txBody>
      </p:sp>
    </p:spTree>
    <p:extLst>
      <p:ext uri="{BB962C8B-B14F-4D97-AF65-F5344CB8AC3E}">
        <p14:creationId xmlns:p14="http://schemas.microsoft.com/office/powerpoint/2010/main" val="382524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6858000" cy="523220"/>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pPr algn="ctr"/>
            <a:r>
              <a:rPr lang="en-GB" sz="2800" b="1" dirty="0">
                <a:effectLst>
                  <a:outerShdw blurRad="38100" dist="38100" dir="2700000" algn="tl">
                    <a:srgbClr val="000000">
                      <a:alpha val="43137"/>
                    </a:srgbClr>
                  </a:outerShdw>
                </a:effectLst>
              </a:rPr>
              <a:t>Year 12 Holiday Homework</a:t>
            </a:r>
          </a:p>
        </p:txBody>
      </p:sp>
      <p:sp>
        <p:nvSpPr>
          <p:cNvPr id="24" name="TextBox 23">
            <a:extLst>
              <a:ext uri="{FF2B5EF4-FFF2-40B4-BE49-F238E27FC236}">
                <a16:creationId xmlns:a16="http://schemas.microsoft.com/office/drawing/2014/main" id="{87472FDB-B7CF-49C3-8E07-EC371F59C443}"/>
              </a:ext>
            </a:extLst>
          </p:cNvPr>
          <p:cNvSpPr txBox="1"/>
          <p:nvPr/>
        </p:nvSpPr>
        <p:spPr>
          <a:xfrm>
            <a:off x="142664" y="765142"/>
            <a:ext cx="6528521" cy="646331"/>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GB" dirty="0"/>
              <a:t>Task 5– Summarise the different theodicies as responses to the problem of evil and suffering</a:t>
            </a:r>
          </a:p>
        </p:txBody>
      </p:sp>
      <p:graphicFrame>
        <p:nvGraphicFramePr>
          <p:cNvPr id="25" name="Table 24">
            <a:extLst>
              <a:ext uri="{FF2B5EF4-FFF2-40B4-BE49-F238E27FC236}">
                <a16:creationId xmlns:a16="http://schemas.microsoft.com/office/drawing/2014/main" id="{FFB7992E-99CB-4991-886C-A2BD4CC14BDE}"/>
              </a:ext>
            </a:extLst>
          </p:cNvPr>
          <p:cNvGraphicFramePr>
            <a:graphicFrameLocks noGrp="1"/>
          </p:cNvGraphicFramePr>
          <p:nvPr>
            <p:extLst>
              <p:ext uri="{D42A27DB-BD31-4B8C-83A1-F6EECF244321}">
                <p14:modId xmlns:p14="http://schemas.microsoft.com/office/powerpoint/2010/main" val="768276242"/>
              </p:ext>
            </p:extLst>
          </p:nvPr>
        </p:nvGraphicFramePr>
        <p:xfrm>
          <a:off x="142664" y="1653394"/>
          <a:ext cx="6528521" cy="5816351"/>
        </p:xfrm>
        <a:graphic>
          <a:graphicData uri="http://schemas.openxmlformats.org/drawingml/2006/table">
            <a:tbl>
              <a:tblPr firstRow="1" bandRow="1">
                <a:tableStyleId>{5940675A-B579-460E-94D1-54222C63F5DA}</a:tableStyleId>
              </a:tblPr>
              <a:tblGrid>
                <a:gridCol w="1244930">
                  <a:extLst>
                    <a:ext uri="{9D8B030D-6E8A-4147-A177-3AD203B41FA5}">
                      <a16:colId xmlns:a16="http://schemas.microsoft.com/office/drawing/2014/main" val="20000"/>
                    </a:ext>
                  </a:extLst>
                </a:gridCol>
                <a:gridCol w="5283591">
                  <a:extLst>
                    <a:ext uri="{9D8B030D-6E8A-4147-A177-3AD203B41FA5}">
                      <a16:colId xmlns:a16="http://schemas.microsoft.com/office/drawing/2014/main" val="20001"/>
                    </a:ext>
                  </a:extLst>
                </a:gridCol>
              </a:tblGrid>
              <a:tr h="2107845">
                <a:tc>
                  <a:txBody>
                    <a:bodyPr/>
                    <a:lstStyle/>
                    <a:p>
                      <a:pPr algn="ctr"/>
                      <a:r>
                        <a:rPr lang="en-GB" sz="1050" b="1" dirty="0">
                          <a:latin typeface="Comic Sans MS" panose="030F0702030302020204" pitchFamily="66" charset="0"/>
                        </a:rPr>
                        <a:t>1) Augustine’s soul deciding theodicy</a:t>
                      </a:r>
                    </a:p>
                  </a:txBody>
                  <a:tcPr anchor="ctr"/>
                </a:tc>
                <a:tc>
                  <a:txBody>
                    <a:bodyPr/>
                    <a:lstStyle/>
                    <a:p>
                      <a:pPr algn="ctr"/>
                      <a:endParaRPr lang="en-GB" sz="1100" i="1" dirty="0">
                        <a:latin typeface="Comic Sans MS" panose="030F0702030302020204" pitchFamily="66" charset="0"/>
                      </a:endParaRPr>
                    </a:p>
                  </a:txBody>
                  <a:tcPr anchor="ctr"/>
                </a:tc>
                <a:extLst>
                  <a:ext uri="{0D108BD9-81ED-4DB2-BD59-A6C34878D82A}">
                    <a16:rowId xmlns:a16="http://schemas.microsoft.com/office/drawing/2014/main" val="10000"/>
                  </a:ext>
                </a:extLst>
              </a:tr>
              <a:tr h="2107845">
                <a:tc>
                  <a:txBody>
                    <a:bodyPr/>
                    <a:lstStyle/>
                    <a:p>
                      <a:pPr algn="ctr"/>
                      <a:r>
                        <a:rPr lang="en-GB" sz="1050" b="1" dirty="0">
                          <a:latin typeface="Comic Sans MS" panose="030F0702030302020204" pitchFamily="66" charset="0"/>
                        </a:rPr>
                        <a:t>2) </a:t>
                      </a:r>
                      <a:r>
                        <a:rPr lang="en-GB" sz="1050" b="1" dirty="0" err="1">
                          <a:latin typeface="Comic Sans MS" panose="030F0702030302020204" pitchFamily="66" charset="0"/>
                        </a:rPr>
                        <a:t>Iranaeus</a:t>
                      </a:r>
                      <a:r>
                        <a:rPr lang="en-GB" sz="1050" b="1" dirty="0">
                          <a:latin typeface="Comic Sans MS" panose="030F0702030302020204" pitchFamily="66" charset="0"/>
                        </a:rPr>
                        <a:t>’ soul making theodicy </a:t>
                      </a:r>
                    </a:p>
                  </a:txBody>
                  <a:tcPr anchor="ctr"/>
                </a:tc>
                <a:tc>
                  <a:txBody>
                    <a:bodyPr/>
                    <a:lstStyle/>
                    <a:p>
                      <a:pPr algn="ctr"/>
                      <a:endParaRPr lang="en-GB" sz="1100" i="1" dirty="0">
                        <a:latin typeface="Comic Sans MS" panose="030F0702030302020204" pitchFamily="66" charset="0"/>
                      </a:endParaRPr>
                    </a:p>
                  </a:txBody>
                  <a:tcPr anchor="ctr"/>
                </a:tc>
                <a:extLst>
                  <a:ext uri="{0D108BD9-81ED-4DB2-BD59-A6C34878D82A}">
                    <a16:rowId xmlns:a16="http://schemas.microsoft.com/office/drawing/2014/main" val="10001"/>
                  </a:ext>
                </a:extLst>
              </a:tr>
              <a:tr h="1600661">
                <a:tc>
                  <a:txBody>
                    <a:bodyPr/>
                    <a:lstStyle/>
                    <a:p>
                      <a:pPr algn="ctr"/>
                      <a:r>
                        <a:rPr lang="en-GB" sz="1050" b="1" dirty="0">
                          <a:latin typeface="Comic Sans MS" panose="030F0702030302020204" pitchFamily="66" charset="0"/>
                        </a:rPr>
                        <a:t>3) Hick’s vale of soul making</a:t>
                      </a:r>
                    </a:p>
                  </a:txBody>
                  <a:tcPr anchor="ctr"/>
                </a:tc>
                <a:tc>
                  <a:txBody>
                    <a:bodyPr/>
                    <a:lstStyle/>
                    <a:p>
                      <a:pPr algn="ctr"/>
                      <a:endParaRPr lang="en-GB" sz="1100" i="1" dirty="0">
                        <a:latin typeface="Comic Sans MS" panose="030F0702030302020204" pitchFamily="66" charset="0"/>
                      </a:endParaRPr>
                    </a:p>
                  </a:txBody>
                  <a:tcPr anchor="ctr"/>
                </a:tc>
                <a:extLst>
                  <a:ext uri="{0D108BD9-81ED-4DB2-BD59-A6C34878D82A}">
                    <a16:rowId xmlns:a16="http://schemas.microsoft.com/office/drawing/2014/main" val="10002"/>
                  </a:ext>
                </a:extLst>
              </a:tr>
            </a:tbl>
          </a:graphicData>
        </a:graphic>
      </p:graphicFrame>
      <p:sp>
        <p:nvSpPr>
          <p:cNvPr id="2" name="TextBox 1">
            <a:extLst>
              <a:ext uri="{FF2B5EF4-FFF2-40B4-BE49-F238E27FC236}">
                <a16:creationId xmlns:a16="http://schemas.microsoft.com/office/drawing/2014/main" id="{AB0DC4F8-6864-6C0D-7643-9414F30FD1C6}"/>
              </a:ext>
            </a:extLst>
          </p:cNvPr>
          <p:cNvSpPr txBox="1"/>
          <p:nvPr/>
        </p:nvSpPr>
        <p:spPr>
          <a:xfrm>
            <a:off x="287096" y="7711666"/>
            <a:ext cx="6239656" cy="195438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nSpc>
                <a:spcPct val="200000"/>
              </a:lnSpc>
            </a:pPr>
            <a:r>
              <a:rPr lang="en-GB" sz="1100" dirty="0"/>
              <a:t>How convincing do you find these theodicies? Why or why not?</a:t>
            </a:r>
          </a:p>
          <a:p>
            <a:pPr>
              <a:lnSpc>
                <a:spcPct val="200000"/>
              </a:lnSpc>
            </a:pPr>
            <a:r>
              <a:rPr lang="en-GB" sz="1100" dirty="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endParaRPr lang="en-GB" sz="1100" dirty="0"/>
          </a:p>
        </p:txBody>
      </p:sp>
    </p:spTree>
    <p:extLst>
      <p:ext uri="{BB962C8B-B14F-4D97-AF65-F5344CB8AC3E}">
        <p14:creationId xmlns:p14="http://schemas.microsoft.com/office/powerpoint/2010/main" val="22761878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6858000" cy="523220"/>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pPr algn="ctr"/>
            <a:r>
              <a:rPr lang="en-GB" sz="2800" b="1" dirty="0">
                <a:effectLst>
                  <a:outerShdw blurRad="38100" dist="38100" dir="2700000" algn="tl">
                    <a:srgbClr val="000000">
                      <a:alpha val="43137"/>
                    </a:srgbClr>
                  </a:outerShdw>
                </a:effectLst>
              </a:rPr>
              <a:t>Year 12 Philosophy Homework</a:t>
            </a:r>
          </a:p>
        </p:txBody>
      </p:sp>
      <p:sp>
        <p:nvSpPr>
          <p:cNvPr id="7" name="TextBox 6"/>
          <p:cNvSpPr txBox="1"/>
          <p:nvPr/>
        </p:nvSpPr>
        <p:spPr>
          <a:xfrm>
            <a:off x="179310" y="705547"/>
            <a:ext cx="6557666" cy="83099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sz="1200" b="1" dirty="0"/>
              <a:t>Listen to the following podcast: </a:t>
            </a:r>
          </a:p>
          <a:p>
            <a:r>
              <a:rPr lang="en-GB" sz="1200" b="1" dirty="0"/>
              <a:t>‘The Richard Swinburne Interview (Part 1 – Is there a God) Episode 102 </a:t>
            </a:r>
          </a:p>
          <a:p>
            <a:pPr marL="171450" indent="-171450">
              <a:buFontTx/>
              <a:buChar char="-"/>
            </a:pPr>
            <a:r>
              <a:rPr lang="en-GB" sz="1200" b="1" dirty="0"/>
              <a:t>The </a:t>
            </a:r>
            <a:r>
              <a:rPr lang="en-GB" sz="1200" b="1" dirty="0" err="1"/>
              <a:t>Panpsycast</a:t>
            </a:r>
            <a:endParaRPr lang="en-GB" sz="1200" b="1" dirty="0"/>
          </a:p>
          <a:p>
            <a:pPr marL="285750" indent="-285750">
              <a:buFontTx/>
              <a:buChar char="-"/>
            </a:pPr>
            <a:r>
              <a:rPr lang="en-GB" sz="1200" b="1" dirty="0"/>
              <a:t>Make notes on the podcast below</a:t>
            </a:r>
            <a:endParaRPr lang="en-GB" sz="1600" b="1" dirty="0"/>
          </a:p>
        </p:txBody>
      </p:sp>
      <p:graphicFrame>
        <p:nvGraphicFramePr>
          <p:cNvPr id="2" name="Table 1">
            <a:extLst>
              <a:ext uri="{FF2B5EF4-FFF2-40B4-BE49-F238E27FC236}">
                <a16:creationId xmlns:a16="http://schemas.microsoft.com/office/drawing/2014/main" id="{9B51C24B-57E8-0C6C-F78C-F84749737E2B}"/>
              </a:ext>
            </a:extLst>
          </p:cNvPr>
          <p:cNvGraphicFramePr>
            <a:graphicFrameLocks noGrp="1"/>
          </p:cNvGraphicFramePr>
          <p:nvPr>
            <p:extLst>
              <p:ext uri="{D42A27DB-BD31-4B8C-83A1-F6EECF244321}">
                <p14:modId xmlns:p14="http://schemas.microsoft.com/office/powerpoint/2010/main" val="1641520481"/>
              </p:ext>
            </p:extLst>
          </p:nvPr>
        </p:nvGraphicFramePr>
        <p:xfrm>
          <a:off x="142664" y="1653394"/>
          <a:ext cx="6528521" cy="7980002"/>
        </p:xfrm>
        <a:graphic>
          <a:graphicData uri="http://schemas.openxmlformats.org/drawingml/2006/table">
            <a:tbl>
              <a:tblPr firstRow="1" bandRow="1">
                <a:tableStyleId>{5940675A-B579-460E-94D1-54222C63F5DA}</a:tableStyleId>
              </a:tblPr>
              <a:tblGrid>
                <a:gridCol w="1244930">
                  <a:extLst>
                    <a:ext uri="{9D8B030D-6E8A-4147-A177-3AD203B41FA5}">
                      <a16:colId xmlns:a16="http://schemas.microsoft.com/office/drawing/2014/main" val="20000"/>
                    </a:ext>
                  </a:extLst>
                </a:gridCol>
                <a:gridCol w="5283591">
                  <a:extLst>
                    <a:ext uri="{9D8B030D-6E8A-4147-A177-3AD203B41FA5}">
                      <a16:colId xmlns:a16="http://schemas.microsoft.com/office/drawing/2014/main" val="20001"/>
                    </a:ext>
                  </a:extLst>
                </a:gridCol>
              </a:tblGrid>
              <a:tr h="2891952">
                <a:tc>
                  <a:txBody>
                    <a:bodyPr/>
                    <a:lstStyle/>
                    <a:p>
                      <a:pPr algn="ctr"/>
                      <a:r>
                        <a:rPr lang="en-GB" sz="1050" b="1" dirty="0">
                          <a:latin typeface="Comic Sans MS" panose="030F0702030302020204" pitchFamily="66" charset="0"/>
                        </a:rPr>
                        <a:t>What is the argument of Swinburne?</a:t>
                      </a:r>
                    </a:p>
                  </a:txBody>
                  <a:tcPr anchor="ctr"/>
                </a:tc>
                <a:tc>
                  <a:txBody>
                    <a:bodyPr/>
                    <a:lstStyle/>
                    <a:p>
                      <a:pPr algn="ctr"/>
                      <a:endParaRPr lang="en-GB" sz="1100" i="1" dirty="0">
                        <a:latin typeface="Comic Sans MS" panose="030F0702030302020204" pitchFamily="66" charset="0"/>
                      </a:endParaRPr>
                    </a:p>
                  </a:txBody>
                  <a:tcPr anchor="ctr"/>
                </a:tc>
                <a:extLst>
                  <a:ext uri="{0D108BD9-81ED-4DB2-BD59-A6C34878D82A}">
                    <a16:rowId xmlns:a16="http://schemas.microsoft.com/office/drawing/2014/main" val="10000"/>
                  </a:ext>
                </a:extLst>
              </a:tr>
              <a:tr h="2891952">
                <a:tc>
                  <a:txBody>
                    <a:bodyPr/>
                    <a:lstStyle/>
                    <a:p>
                      <a:pPr algn="ctr"/>
                      <a:r>
                        <a:rPr lang="en-GB" sz="1050" b="1" dirty="0">
                          <a:latin typeface="Comic Sans MS" panose="030F0702030302020204" pitchFamily="66" charset="0"/>
                        </a:rPr>
                        <a:t>Why is this argument seen to be convincing?</a:t>
                      </a:r>
                    </a:p>
                  </a:txBody>
                  <a:tcPr anchor="ctr"/>
                </a:tc>
                <a:tc>
                  <a:txBody>
                    <a:bodyPr/>
                    <a:lstStyle/>
                    <a:p>
                      <a:pPr algn="ctr"/>
                      <a:endParaRPr lang="en-GB" sz="1100" i="1" dirty="0">
                        <a:latin typeface="Comic Sans MS" panose="030F0702030302020204" pitchFamily="66" charset="0"/>
                      </a:endParaRPr>
                    </a:p>
                  </a:txBody>
                  <a:tcPr anchor="ctr"/>
                </a:tc>
                <a:extLst>
                  <a:ext uri="{0D108BD9-81ED-4DB2-BD59-A6C34878D82A}">
                    <a16:rowId xmlns:a16="http://schemas.microsoft.com/office/drawing/2014/main" val="10001"/>
                  </a:ext>
                </a:extLst>
              </a:tr>
              <a:tr h="2196098">
                <a:tc>
                  <a:txBody>
                    <a:bodyPr/>
                    <a:lstStyle/>
                    <a:p>
                      <a:pPr algn="ctr"/>
                      <a:r>
                        <a:rPr lang="en-GB" sz="1050" b="1" dirty="0">
                          <a:latin typeface="Comic Sans MS" panose="030F0702030302020204" pitchFamily="66" charset="0"/>
                        </a:rPr>
                        <a:t>Which is this argument seen to be unconvincing?</a:t>
                      </a:r>
                    </a:p>
                  </a:txBody>
                  <a:tcPr anchor="ctr"/>
                </a:tc>
                <a:tc>
                  <a:txBody>
                    <a:bodyPr/>
                    <a:lstStyle/>
                    <a:p>
                      <a:pPr algn="ctr"/>
                      <a:endParaRPr lang="en-GB" sz="1100" i="1" dirty="0">
                        <a:latin typeface="Comic Sans MS" panose="030F0702030302020204" pitchFamily="66" charset="0"/>
                      </a:endParaRPr>
                    </a:p>
                  </a:txBody>
                  <a:tcPr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41081629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733d8b7-79da-4357-9d40-0904afd94e58">
      <Terms xmlns="http://schemas.microsoft.com/office/infopath/2007/PartnerControls"/>
    </lcf76f155ced4ddcb4097134ff3c332f>
    <_Flow_SignoffStatus xmlns="1733d8b7-79da-4357-9d40-0904afd94e58" xsi:nil="true"/>
    <FinishedRequisitions2020_x002d_21 xmlns="1733d8b7-79da-4357-9d40-0904afd94e58" xsi:nil="true"/>
    <Number xmlns="1733d8b7-79da-4357-9d40-0904afd94e58" xsi:nil="true"/>
    <TaxCatchAll xmlns="af584b91-d8cb-4669-8460-223357fefa1e" xsi:nil="true"/>
    <FileLocation xmlns="1733d8b7-79da-4357-9d40-0904afd94e58" xsi:nil="true"/>
    <SharedWithUsers xmlns="af584b91-d8cb-4669-8460-223357fefa1e">
      <UserInfo>
        <DisplayName>Jodie Morris</DisplayName>
        <AccountId>5537</AccountId>
        <AccountType/>
      </UserInfo>
    </SharedWithUsers>
    <Date xmlns="1733d8b7-79da-4357-9d40-0904afd94e58" xsi:nil="true"/>
    <dateandtime0 xmlns="1733d8b7-79da-4357-9d40-0904afd94e58" xsi:nil="true"/>
    <Dateandtime xmlns="1733d8b7-79da-4357-9d40-0904afd94e58" xsi:nil="true"/>
    <Data xmlns="1733d8b7-79da-4357-9d40-0904afd94e58"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DDEEA72323A5D458BB6E5F103F0B2C3" ma:contentTypeVersion="35" ma:contentTypeDescription="Create a new document." ma:contentTypeScope="" ma:versionID="82fd6daaf543f20b605dc65954849748">
  <xsd:schema xmlns:xsd="http://www.w3.org/2001/XMLSchema" xmlns:xs="http://www.w3.org/2001/XMLSchema" xmlns:p="http://schemas.microsoft.com/office/2006/metadata/properties" xmlns:ns2="1733d8b7-79da-4357-9d40-0904afd94e58" xmlns:ns3="af584b91-d8cb-4669-8460-223357fefa1e" targetNamespace="http://schemas.microsoft.com/office/2006/metadata/properties" ma:root="true" ma:fieldsID="8ffd76ffe56dc08d1a14e0c41f41f10c" ns2:_="" ns3:_="">
    <xsd:import namespace="1733d8b7-79da-4357-9d40-0904afd94e58"/>
    <xsd:import namespace="af584b91-d8cb-4669-8460-223357fefa1e"/>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Location" minOccurs="0"/>
                <xsd:element ref="ns2:MediaServiceAutoKeyPoints" minOccurs="0"/>
                <xsd:element ref="ns2:MediaServiceKeyPoints" minOccurs="0"/>
                <xsd:element ref="ns2:MediaServiceGenerationTime" minOccurs="0"/>
                <xsd:element ref="ns2:MediaServiceEventHashCode" minOccurs="0"/>
                <xsd:element ref="ns2:Number" minOccurs="0"/>
                <xsd:element ref="ns2:FinishedRequisitions2020_x002d_21" minOccurs="0"/>
                <xsd:element ref="ns2:MediaLengthInSeconds" minOccurs="0"/>
                <xsd:element ref="ns2:_Flow_SignoffStatus" minOccurs="0"/>
                <xsd:element ref="ns2:lcf76f155ced4ddcb4097134ff3c332f" minOccurs="0"/>
                <xsd:element ref="ns3:TaxCatchAll" minOccurs="0"/>
                <xsd:element ref="ns2:FileLocation" minOccurs="0"/>
                <xsd:element ref="ns2:cde56f99-d86e-4e60-9336-145ab8339136CountryOrRegion" minOccurs="0"/>
                <xsd:element ref="ns2:cde56f99-d86e-4e60-9336-145ab8339136State" minOccurs="0"/>
                <xsd:element ref="ns2:cde56f99-d86e-4e60-9336-145ab8339136City" minOccurs="0"/>
                <xsd:element ref="ns2:cde56f99-d86e-4e60-9336-145ab8339136PostalCode" minOccurs="0"/>
                <xsd:element ref="ns2:cde56f99-d86e-4e60-9336-145ab8339136Street" minOccurs="0"/>
                <xsd:element ref="ns2:cde56f99-d86e-4e60-9336-145ab8339136GeoLoc" minOccurs="0"/>
                <xsd:element ref="ns2:cde56f99-d86e-4e60-9336-145ab8339136DispName" minOccurs="0"/>
                <xsd:element ref="ns2:Dateandtime" minOccurs="0"/>
                <xsd:element ref="ns2:Date" minOccurs="0"/>
                <xsd:element ref="ns2:dateandtime0" minOccurs="0"/>
                <xsd:element ref="ns2:MediaServiceObjectDetectorVersions" minOccurs="0"/>
                <xsd:element ref="ns2:Data"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733d8b7-79da-4357-9d40-0904afd94e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Number" ma:index="20" nillable="true" ma:displayName="Number" ma:format="Dropdown" ma:internalName="Number" ma:percentage="FALSE">
      <xsd:simpleType>
        <xsd:restriction base="dms:Number"/>
      </xsd:simpleType>
    </xsd:element>
    <xsd:element name="FinishedRequisitions2020_x002d_21" ma:index="21" nillable="true" ma:displayName="Finished Requisitions 2020-21" ma:format="Dropdown" ma:internalName="FinishedRequisitions2020_x002d_21">
      <xsd:simpleType>
        <xsd:restriction base="dms:Text">
          <xsd:maxLength value="255"/>
        </xsd:restriction>
      </xsd:simpleType>
    </xsd:element>
    <xsd:element name="MediaLengthInSeconds" ma:index="22" nillable="true" ma:displayName="Length (seconds)" ma:internalName="MediaLengthInSeconds" ma:readOnly="true">
      <xsd:simpleType>
        <xsd:restriction base="dms:Unknown"/>
      </xsd:simpleType>
    </xsd:element>
    <xsd:element name="_Flow_SignoffStatus" ma:index="23" nillable="true" ma:displayName="Sign-off status" ma:internalName="Sign_x002d_off_x0020_status">
      <xsd:simpleType>
        <xsd:restriction base="dms:Text"/>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7ecd3c1a-50d0-4ace-bec7-6a53d6076217" ma:termSetId="09814cd3-568e-fe90-9814-8d621ff8fb84" ma:anchorId="fba54fb3-c3e1-fe81-a776-ca4b69148c4d" ma:open="true" ma:isKeyword="false">
      <xsd:complexType>
        <xsd:sequence>
          <xsd:element ref="pc:Terms" minOccurs="0" maxOccurs="1"/>
        </xsd:sequence>
      </xsd:complexType>
    </xsd:element>
    <xsd:element name="FileLocation" ma:index="27" nillable="true" ma:displayName="File Location" ma:format="Dropdown" ma:internalName="FileLocation">
      <xsd:simpleType>
        <xsd:restriction base="dms:Unknown"/>
      </xsd:simpleType>
    </xsd:element>
    <xsd:element name="cde56f99-d86e-4e60-9336-145ab8339136CountryOrRegion" ma:index="28" nillable="true" ma:displayName="File Location: Country/Region" ma:internalName="CountryOrRegion" ma:readOnly="true">
      <xsd:simpleType>
        <xsd:restriction base="dms:Text"/>
      </xsd:simpleType>
    </xsd:element>
    <xsd:element name="cde56f99-d86e-4e60-9336-145ab8339136State" ma:index="29" nillable="true" ma:displayName="File Location: State" ma:internalName="State" ma:readOnly="true">
      <xsd:simpleType>
        <xsd:restriction base="dms:Text"/>
      </xsd:simpleType>
    </xsd:element>
    <xsd:element name="cde56f99-d86e-4e60-9336-145ab8339136City" ma:index="30" nillable="true" ma:displayName="File Location: City" ma:internalName="City" ma:readOnly="true">
      <xsd:simpleType>
        <xsd:restriction base="dms:Text"/>
      </xsd:simpleType>
    </xsd:element>
    <xsd:element name="cde56f99-d86e-4e60-9336-145ab8339136PostalCode" ma:index="31" nillable="true" ma:displayName="File Location: Postal Code" ma:internalName="PostalCode" ma:readOnly="true">
      <xsd:simpleType>
        <xsd:restriction base="dms:Text"/>
      </xsd:simpleType>
    </xsd:element>
    <xsd:element name="cde56f99-d86e-4e60-9336-145ab8339136Street" ma:index="32" nillable="true" ma:displayName="File Location: Street" ma:internalName="Street" ma:readOnly="true">
      <xsd:simpleType>
        <xsd:restriction base="dms:Text"/>
      </xsd:simpleType>
    </xsd:element>
    <xsd:element name="cde56f99-d86e-4e60-9336-145ab8339136GeoLoc" ma:index="33" nillable="true" ma:displayName="File Location: Coordinates" ma:internalName="GeoLoc" ma:readOnly="true">
      <xsd:simpleType>
        <xsd:restriction base="dms:Unknown"/>
      </xsd:simpleType>
    </xsd:element>
    <xsd:element name="cde56f99-d86e-4e60-9336-145ab8339136DispName" ma:index="34" nillable="true" ma:displayName="File Location: Name" ma:internalName="DispName" ma:readOnly="true">
      <xsd:simpleType>
        <xsd:restriction base="dms:Text"/>
      </xsd:simpleType>
    </xsd:element>
    <xsd:element name="Dateandtime" ma:index="35" nillable="true" ma:displayName="Date and time" ma:format="DateTime" ma:internalName="Dateandtime">
      <xsd:simpleType>
        <xsd:restriction base="dms:DateTime"/>
      </xsd:simpleType>
    </xsd:element>
    <xsd:element name="Date" ma:index="36" nillable="true" ma:displayName="Date" ma:format="DateTime" ma:internalName="Date">
      <xsd:simpleType>
        <xsd:restriction base="dms:DateTime"/>
      </xsd:simpleType>
    </xsd:element>
    <xsd:element name="dateandtime0" ma:index="37" nillable="true" ma:displayName="date and time" ma:format="DateOnly" ma:internalName="dateandtime0">
      <xsd:simpleType>
        <xsd:restriction base="dms:DateTime"/>
      </xsd:simpleType>
    </xsd:element>
    <xsd:element name="MediaServiceObjectDetectorVersions" ma:index="38" nillable="true" ma:displayName="MediaServiceObjectDetectorVersions" ma:description="" ma:hidden="true" ma:indexed="true" ma:internalName="MediaServiceObjectDetectorVersions" ma:readOnly="true">
      <xsd:simpleType>
        <xsd:restriction base="dms:Text"/>
      </xsd:simpleType>
    </xsd:element>
    <xsd:element name="Data" ma:index="39" nillable="true" ma:displayName="Data" ma:format="DateOnly" ma:internalName="Data">
      <xsd:simpleType>
        <xsd:restriction base="dms:DateTime"/>
      </xsd:simpleType>
    </xsd:element>
    <xsd:element name="MediaServiceSearchProperties" ma:index="40" nillable="true" ma:displayName="MediaServiceSearchProperties" ma:hidden="true" ma:internalName="MediaServiceSearchProperties" ma:readOnly="true">
      <xsd:simpleType>
        <xsd:restriction base="dms:Note"/>
      </xsd:simpleType>
    </xsd:element>
    <xsd:element name="MediaServiceBillingMetadata" ma:index="4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f584b91-d8cb-4669-8460-223357fefa1e"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fed76c03-a106-4979-8dc1-dd97e4dfc1d8}" ma:internalName="TaxCatchAll" ma:showField="CatchAllData" ma:web="af584b91-d8cb-4669-8460-223357fefa1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B1C10A9-4B94-47C4-B98F-E6164D0F8EE2}">
  <ds:schemaRefs>
    <ds:schemaRef ds:uri="http://purl.org/dc/dcmitype/"/>
    <ds:schemaRef ds:uri="http://schemas.microsoft.com/office/2006/documentManagement/types"/>
    <ds:schemaRef ds:uri="http://schemas.microsoft.com/office/infopath/2007/PartnerControls"/>
    <ds:schemaRef ds:uri="http://purl.org/dc/terms/"/>
    <ds:schemaRef ds:uri="http://purl.org/dc/elements/1.1/"/>
    <ds:schemaRef ds:uri="http://www.w3.org/XML/1998/namespace"/>
    <ds:schemaRef ds:uri="http://schemas.microsoft.com/office/2006/metadata/properties"/>
    <ds:schemaRef ds:uri="http://schemas.openxmlformats.org/package/2006/metadata/core-properties"/>
    <ds:schemaRef ds:uri="af584b91-d8cb-4669-8460-223357fefa1e"/>
    <ds:schemaRef ds:uri="1733d8b7-79da-4357-9d40-0904afd94e58"/>
  </ds:schemaRefs>
</ds:datastoreItem>
</file>

<file path=customXml/itemProps2.xml><?xml version="1.0" encoding="utf-8"?>
<ds:datastoreItem xmlns:ds="http://schemas.openxmlformats.org/officeDocument/2006/customXml" ds:itemID="{224DE9C2-3B84-46AF-B8C6-131324A0CFDD}">
  <ds:schemaRefs>
    <ds:schemaRef ds:uri="http://schemas.microsoft.com/sharepoint/v3/contenttype/forms"/>
  </ds:schemaRefs>
</ds:datastoreItem>
</file>

<file path=customXml/itemProps3.xml><?xml version="1.0" encoding="utf-8"?>
<ds:datastoreItem xmlns:ds="http://schemas.openxmlformats.org/officeDocument/2006/customXml" ds:itemID="{D39D8956-972E-4FB2-B445-97EA999E9152}"/>
</file>

<file path=docProps/app.xml><?xml version="1.0" encoding="utf-8"?>
<Properties xmlns="http://schemas.openxmlformats.org/officeDocument/2006/extended-properties" xmlns:vt="http://schemas.openxmlformats.org/officeDocument/2006/docPropsVTypes">
  <Template>Office Theme</Template>
  <TotalTime>24</TotalTime>
  <Words>1427</Words>
  <Application>Microsoft Office PowerPoint</Application>
  <PresentationFormat>A4 Paper (210x297 mm)</PresentationFormat>
  <Paragraphs>106</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Calibri Light</vt:lpstr>
      <vt:lpstr>Comic Sans MS</vt:lpstr>
      <vt:lpstr>ReithSans</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Rebecca Snower</dc:creator>
  <cp:lastModifiedBy>Jodie Morris</cp:lastModifiedBy>
  <cp:revision>79</cp:revision>
  <dcterms:created xsi:type="dcterms:W3CDTF">2022-07-04T08:11:40Z</dcterms:created>
  <dcterms:modified xsi:type="dcterms:W3CDTF">2024-06-20T07:16:42Z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0x0101009DDEEA72323A5D458BB6E5F103F0B2C3</vt:lpwstr>
  </property>
  <property fmtid="{D5CDD505-2E9C-101B-9397-08002B2CF9AE}" pid="3" name="MediaServiceImageTags">
    <vt:lpwstr/>
  </property>
</Properties>
</file>